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84" r:id="rId3"/>
    <p:sldId id="281" r:id="rId4"/>
    <p:sldId id="270" r:id="rId5"/>
    <p:sldId id="292" r:id="rId6"/>
    <p:sldId id="258" r:id="rId7"/>
    <p:sldId id="286" r:id="rId8"/>
    <p:sldId id="287" r:id="rId9"/>
    <p:sldId id="288" r:id="rId10"/>
    <p:sldId id="290" r:id="rId11"/>
    <p:sldId id="291" r:id="rId12"/>
    <p:sldId id="279" r:id="rId13"/>
    <p:sldId id="28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53" d="100"/>
          <a:sy n="53" d="100"/>
        </p:scale>
        <p:origin x="-1848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EDE370-0D1E-714A-9B62-179B5D794214}" type="doc">
      <dgm:prSet loTypeId="urn:microsoft.com/office/officeart/2005/8/layout/vList3#1" loCatId="" qsTypeId="urn:microsoft.com/office/officeart/2005/8/quickstyle/simple4" qsCatId="simple" csTypeId="urn:microsoft.com/office/officeart/2005/8/colors/accent1_2" csCatId="accent1" phldr="1"/>
      <dgm:spPr/>
    </dgm:pt>
    <dgm:pt modelId="{FE0B57DE-4145-3142-88BF-A5074BF218C8}">
      <dgm:prSet phldrT="[Текст]" custT="1"/>
      <dgm:spPr/>
      <dgm:t>
        <a:bodyPr/>
        <a:lstStyle/>
        <a:p>
          <a:pPr algn="just"/>
          <a:r>
            <a:rPr lang="ru-RU" sz="2000" b="1" dirty="0" err="1" smtClean="0"/>
            <a:t>I</a:t>
          </a:r>
          <a:r>
            <a:rPr lang="ru-RU" sz="2000" b="1" dirty="0" smtClean="0"/>
            <a:t> этап (1991—1992) начинают работу ДШРР и СЭПШ, подготовительные курсы для абитуриентов, открывается высшая школа. Идет становление основных принципов функционирования учебного комплекса, закладывается кадровый корпус.</a:t>
          </a:r>
          <a:endParaRPr lang="ru-RU" sz="2000" dirty="0"/>
        </a:p>
      </dgm:t>
    </dgm:pt>
    <dgm:pt modelId="{45E3042A-C2D0-5842-AB88-3882CF17CBD3}" type="parTrans" cxnId="{F2E80414-1921-9D4F-80C7-6BD2272A1059}">
      <dgm:prSet/>
      <dgm:spPr/>
      <dgm:t>
        <a:bodyPr/>
        <a:lstStyle/>
        <a:p>
          <a:endParaRPr lang="ru-RU"/>
        </a:p>
      </dgm:t>
    </dgm:pt>
    <dgm:pt modelId="{26FEF264-A5E7-4B42-9801-6B6A49B01EDE}" type="sibTrans" cxnId="{F2E80414-1921-9D4F-80C7-6BD2272A1059}">
      <dgm:prSet/>
      <dgm:spPr/>
      <dgm:t>
        <a:bodyPr/>
        <a:lstStyle/>
        <a:p>
          <a:endParaRPr lang="ru-RU"/>
        </a:p>
      </dgm:t>
    </dgm:pt>
    <dgm:pt modelId="{98CBC8CB-2B92-A446-AEBF-CF4447B57FBF}">
      <dgm:prSet phldrT="[Текст]" custT="1"/>
      <dgm:spPr/>
      <dgm:t>
        <a:bodyPr/>
        <a:lstStyle/>
        <a:p>
          <a:r>
            <a:rPr lang="ru-RU" sz="2000" b="1" dirty="0" smtClean="0"/>
            <a:t>II этап (1993—1996) становление академии, организационное укрепление практически всех её подразделений, формирование стабильного преподавательского коллектива, собственной материально-технической базы, апробирование новаторских, нетрадиционных методов работы.</a:t>
          </a:r>
          <a:endParaRPr lang="ru-RU" sz="2000" b="1" dirty="0"/>
        </a:p>
      </dgm:t>
    </dgm:pt>
    <dgm:pt modelId="{4C91C98E-306C-2445-8E1E-FA3A9D11F6C2}" type="parTrans" cxnId="{074A5300-5E7A-AB48-8686-B0308DA4ED60}">
      <dgm:prSet/>
      <dgm:spPr/>
      <dgm:t>
        <a:bodyPr/>
        <a:lstStyle/>
        <a:p>
          <a:endParaRPr lang="ru-RU"/>
        </a:p>
      </dgm:t>
    </dgm:pt>
    <dgm:pt modelId="{124FCAD2-DDFB-A84E-A9AD-946705900A57}" type="sibTrans" cxnId="{074A5300-5E7A-AB48-8686-B0308DA4ED60}">
      <dgm:prSet/>
      <dgm:spPr/>
      <dgm:t>
        <a:bodyPr/>
        <a:lstStyle/>
        <a:p>
          <a:endParaRPr lang="ru-RU"/>
        </a:p>
      </dgm:t>
    </dgm:pt>
    <dgm:pt modelId="{4178F95B-E550-814E-AE08-F9AC72BBB0B5}" type="pres">
      <dgm:prSet presAssocID="{1CEDE370-0D1E-714A-9B62-179B5D794214}" presName="linearFlow" presStyleCnt="0">
        <dgm:presLayoutVars>
          <dgm:dir/>
          <dgm:resizeHandles val="exact"/>
        </dgm:presLayoutVars>
      </dgm:prSet>
      <dgm:spPr/>
    </dgm:pt>
    <dgm:pt modelId="{187808B2-FC84-824F-8DDA-B49E91D5E10E}" type="pres">
      <dgm:prSet presAssocID="{FE0B57DE-4145-3142-88BF-A5074BF218C8}" presName="composite" presStyleCnt="0"/>
      <dgm:spPr/>
    </dgm:pt>
    <dgm:pt modelId="{5C2C51D0-B2CE-2C4C-A017-292E0D177BE4}" type="pres">
      <dgm:prSet presAssocID="{FE0B57DE-4145-3142-88BF-A5074BF218C8}" presName="imgShp" presStyleLbl="fgImgPlace1" presStyleIdx="0" presStyleCnt="2" custScaleX="209957" custScaleY="21497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0000" r="-30000"/>
          </a:stretch>
        </a:blipFill>
      </dgm:spPr>
    </dgm:pt>
    <dgm:pt modelId="{C354DC37-D739-5345-A6E5-7DD83AB837B0}" type="pres">
      <dgm:prSet presAssocID="{FE0B57DE-4145-3142-88BF-A5074BF218C8}" presName="txShp" presStyleLbl="node1" presStyleIdx="0" presStyleCnt="2" custScaleX="111195" custScaleY="215124" custLinFactNeighborX="15259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DF665-BDA4-6044-B24B-775A09B957DE}" type="pres">
      <dgm:prSet presAssocID="{26FEF264-A5E7-4B42-9801-6B6A49B01EDE}" presName="spacing" presStyleCnt="0"/>
      <dgm:spPr/>
    </dgm:pt>
    <dgm:pt modelId="{DFA45A9F-3AEE-394A-B7D5-AF3104E9D3BE}" type="pres">
      <dgm:prSet presAssocID="{98CBC8CB-2B92-A446-AEBF-CF4447B57FBF}" presName="composite" presStyleCnt="0"/>
      <dgm:spPr/>
    </dgm:pt>
    <dgm:pt modelId="{496DC0D9-A15D-5B4B-A1F2-35D474E05F5C}" type="pres">
      <dgm:prSet presAssocID="{98CBC8CB-2B92-A446-AEBF-CF4447B57FBF}" presName="imgShp" presStyleLbl="fgImgPlace1" presStyleIdx="1" presStyleCnt="2" custScaleX="209908" custScaleY="20733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5000" r="-25000"/>
          </a:stretch>
        </a:blipFill>
      </dgm:spPr>
    </dgm:pt>
    <dgm:pt modelId="{5CFE9B1A-8B67-C44B-A240-86ABD68FC006}" type="pres">
      <dgm:prSet presAssocID="{98CBC8CB-2B92-A446-AEBF-CF4447B57FBF}" presName="txShp" presStyleLbl="node1" presStyleIdx="1" presStyleCnt="2" custScaleX="110425" custScaleY="203708" custLinFactNeighborX="12296" custLinFactNeighborY="2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4A5300-5E7A-AB48-8686-B0308DA4ED60}" srcId="{1CEDE370-0D1E-714A-9B62-179B5D794214}" destId="{98CBC8CB-2B92-A446-AEBF-CF4447B57FBF}" srcOrd="1" destOrd="0" parTransId="{4C91C98E-306C-2445-8E1E-FA3A9D11F6C2}" sibTransId="{124FCAD2-DDFB-A84E-A9AD-946705900A57}"/>
    <dgm:cxn modelId="{FD5764B9-E0B7-B745-ABCE-1F982E5E059C}" type="presOf" srcId="{1CEDE370-0D1E-714A-9B62-179B5D794214}" destId="{4178F95B-E550-814E-AE08-F9AC72BBB0B5}" srcOrd="0" destOrd="0" presId="urn:microsoft.com/office/officeart/2005/8/layout/vList3#1"/>
    <dgm:cxn modelId="{F2E80414-1921-9D4F-80C7-6BD2272A1059}" srcId="{1CEDE370-0D1E-714A-9B62-179B5D794214}" destId="{FE0B57DE-4145-3142-88BF-A5074BF218C8}" srcOrd="0" destOrd="0" parTransId="{45E3042A-C2D0-5842-AB88-3882CF17CBD3}" sibTransId="{26FEF264-A5E7-4B42-9801-6B6A49B01EDE}"/>
    <dgm:cxn modelId="{30DEB3BA-277F-634C-88CE-AC2E5322DCE3}" type="presOf" srcId="{98CBC8CB-2B92-A446-AEBF-CF4447B57FBF}" destId="{5CFE9B1A-8B67-C44B-A240-86ABD68FC006}" srcOrd="0" destOrd="0" presId="urn:microsoft.com/office/officeart/2005/8/layout/vList3#1"/>
    <dgm:cxn modelId="{56E3954F-80EC-3B4F-A742-7F2CE03F0570}" type="presOf" srcId="{FE0B57DE-4145-3142-88BF-A5074BF218C8}" destId="{C354DC37-D739-5345-A6E5-7DD83AB837B0}" srcOrd="0" destOrd="0" presId="urn:microsoft.com/office/officeart/2005/8/layout/vList3#1"/>
    <dgm:cxn modelId="{85E1DE9C-5184-3D45-B1E2-840EC63F5E1E}" type="presParOf" srcId="{4178F95B-E550-814E-AE08-F9AC72BBB0B5}" destId="{187808B2-FC84-824F-8DDA-B49E91D5E10E}" srcOrd="0" destOrd="0" presId="urn:microsoft.com/office/officeart/2005/8/layout/vList3#1"/>
    <dgm:cxn modelId="{467CEE6E-DFE1-954C-897B-FC7A05C0C313}" type="presParOf" srcId="{187808B2-FC84-824F-8DDA-B49E91D5E10E}" destId="{5C2C51D0-B2CE-2C4C-A017-292E0D177BE4}" srcOrd="0" destOrd="0" presId="urn:microsoft.com/office/officeart/2005/8/layout/vList3#1"/>
    <dgm:cxn modelId="{9112BFB4-ED2A-8947-B96E-F9500B06CA4E}" type="presParOf" srcId="{187808B2-FC84-824F-8DDA-B49E91D5E10E}" destId="{C354DC37-D739-5345-A6E5-7DD83AB837B0}" srcOrd="1" destOrd="0" presId="urn:microsoft.com/office/officeart/2005/8/layout/vList3#1"/>
    <dgm:cxn modelId="{0DAA6223-0CEF-004C-B3D4-A9FEF9B0B441}" type="presParOf" srcId="{4178F95B-E550-814E-AE08-F9AC72BBB0B5}" destId="{1DEDF665-BDA4-6044-B24B-775A09B957DE}" srcOrd="1" destOrd="0" presId="urn:microsoft.com/office/officeart/2005/8/layout/vList3#1"/>
    <dgm:cxn modelId="{0771DD76-3076-1D4E-892B-66399A3458CF}" type="presParOf" srcId="{4178F95B-E550-814E-AE08-F9AC72BBB0B5}" destId="{DFA45A9F-3AEE-394A-B7D5-AF3104E9D3BE}" srcOrd="2" destOrd="0" presId="urn:microsoft.com/office/officeart/2005/8/layout/vList3#1"/>
    <dgm:cxn modelId="{B1CEBD76-1AE2-B84F-B395-656D03467EA8}" type="presParOf" srcId="{DFA45A9F-3AEE-394A-B7D5-AF3104E9D3BE}" destId="{496DC0D9-A15D-5B4B-A1F2-35D474E05F5C}" srcOrd="0" destOrd="0" presId="urn:microsoft.com/office/officeart/2005/8/layout/vList3#1"/>
    <dgm:cxn modelId="{21FA3698-E482-3E42-A011-D29F4BF53F92}" type="presParOf" srcId="{DFA45A9F-3AEE-394A-B7D5-AF3104E9D3BE}" destId="{5CFE9B1A-8B67-C44B-A240-86ABD68FC006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3623D5-2831-BF4B-8E96-FA86E289E86A}" type="doc">
      <dgm:prSet loTypeId="urn:microsoft.com/office/officeart/2005/8/layout/vList3#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87AC9E-06EC-4049-8FDC-26FDBF1814EF}">
      <dgm:prSet/>
      <dgm:spPr/>
      <dgm:t>
        <a:bodyPr/>
        <a:lstStyle/>
        <a:p>
          <a:pPr rtl="0"/>
          <a:r>
            <a:rPr lang="ru-RU" b="1" dirty="0" smtClean="0"/>
            <a:t>III этап (1997—2000) завершение экстенсивного развития и постепенный переход к интенсификации учебно-воспитательной работы и закреплению оправдавших себя инновационных методик. Начинает развиваться научно-исследовательская работа, утверждена единая комплексная тема научных исследований.</a:t>
          </a:r>
          <a:endParaRPr lang="ru-RU" dirty="0"/>
        </a:p>
      </dgm:t>
    </dgm:pt>
    <dgm:pt modelId="{D88038CF-B2CE-504D-B72A-51C36CF41564}" type="parTrans" cxnId="{B55BD553-98D5-FE4C-B8A2-507ADC522BFE}">
      <dgm:prSet/>
      <dgm:spPr/>
      <dgm:t>
        <a:bodyPr/>
        <a:lstStyle/>
        <a:p>
          <a:endParaRPr lang="ru-RU"/>
        </a:p>
      </dgm:t>
    </dgm:pt>
    <dgm:pt modelId="{167A4F33-6AF9-C64E-94D2-67467B873FD4}" type="sibTrans" cxnId="{B55BD553-98D5-FE4C-B8A2-507ADC522BFE}">
      <dgm:prSet/>
      <dgm:spPr/>
      <dgm:t>
        <a:bodyPr/>
        <a:lstStyle/>
        <a:p>
          <a:endParaRPr lang="ru-RU"/>
        </a:p>
      </dgm:t>
    </dgm:pt>
    <dgm:pt modelId="{3E8D4859-362B-4141-BD66-90C322ECDA9D}" type="pres">
      <dgm:prSet presAssocID="{683623D5-2831-BF4B-8E96-FA86E289E86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C253FB-CD3C-824E-9938-ADAE58413854}" type="pres">
      <dgm:prSet presAssocID="{1887AC9E-06EC-4049-8FDC-26FDBF1814EF}" presName="composite" presStyleCnt="0"/>
      <dgm:spPr/>
    </dgm:pt>
    <dgm:pt modelId="{AD85803C-CEF5-0148-8813-739CDF79A9CA}" type="pres">
      <dgm:prSet presAssocID="{1887AC9E-06EC-4049-8FDC-26FDBF1814EF}" presName="imgShp" presStyleLbl="fgImgPlace1" presStyleIdx="0" presStyleCnt="1" custFlipHor="1" custScaleX="7882"/>
      <dgm:spPr/>
    </dgm:pt>
    <dgm:pt modelId="{AE6DEE6E-FA0C-4446-AB2C-0EB5839E18A4}" type="pres">
      <dgm:prSet presAssocID="{1887AC9E-06EC-4049-8FDC-26FDBF1814EF}" presName="txShp" presStyleLbl="node1" presStyleIdx="0" presStyleCnt="1" custScaleX="148419" custScaleY="105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1D0325-3025-A84B-A1AA-3E832C5E148F}" type="presOf" srcId="{683623D5-2831-BF4B-8E96-FA86E289E86A}" destId="{3E8D4859-362B-4141-BD66-90C322ECDA9D}" srcOrd="0" destOrd="0" presId="urn:microsoft.com/office/officeart/2005/8/layout/vList3#2"/>
    <dgm:cxn modelId="{B55BD553-98D5-FE4C-B8A2-507ADC522BFE}" srcId="{683623D5-2831-BF4B-8E96-FA86E289E86A}" destId="{1887AC9E-06EC-4049-8FDC-26FDBF1814EF}" srcOrd="0" destOrd="0" parTransId="{D88038CF-B2CE-504D-B72A-51C36CF41564}" sibTransId="{167A4F33-6AF9-C64E-94D2-67467B873FD4}"/>
    <dgm:cxn modelId="{7FCC4003-0DBC-D347-A827-C1085103A181}" type="presOf" srcId="{1887AC9E-06EC-4049-8FDC-26FDBF1814EF}" destId="{AE6DEE6E-FA0C-4446-AB2C-0EB5839E18A4}" srcOrd="0" destOrd="0" presId="urn:microsoft.com/office/officeart/2005/8/layout/vList3#2"/>
    <dgm:cxn modelId="{53A4F654-0836-6548-8EA9-08496C250CDB}" type="presParOf" srcId="{3E8D4859-362B-4141-BD66-90C322ECDA9D}" destId="{C5C253FB-CD3C-824E-9938-ADAE58413854}" srcOrd="0" destOrd="0" presId="urn:microsoft.com/office/officeart/2005/8/layout/vList3#2"/>
    <dgm:cxn modelId="{E22856C9-37D6-9F4E-BCF7-7D3B0694ECAA}" type="presParOf" srcId="{C5C253FB-CD3C-824E-9938-ADAE58413854}" destId="{AD85803C-CEF5-0148-8813-739CDF79A9CA}" srcOrd="0" destOrd="0" presId="urn:microsoft.com/office/officeart/2005/8/layout/vList3#2"/>
    <dgm:cxn modelId="{A9A48830-599B-624A-B8A4-F7B546FDFE04}" type="presParOf" srcId="{C5C253FB-CD3C-824E-9938-ADAE58413854}" destId="{AE6DEE6E-FA0C-4446-AB2C-0EB5839E18A4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3623D5-2831-BF4B-8E96-FA86E289E86A}" type="doc">
      <dgm:prSet loTypeId="urn:microsoft.com/office/officeart/2005/8/layout/vList3#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87AC9E-06EC-4049-8FDC-26FDBF1814EF}">
      <dgm:prSet/>
      <dgm:spPr/>
      <dgm:t>
        <a:bodyPr/>
        <a:lstStyle/>
        <a:p>
          <a:pPr rtl="0"/>
          <a:r>
            <a:rPr lang="ru-RU" b="1" dirty="0" smtClean="0"/>
            <a:t>IV этап (2000— н/в)</a:t>
          </a:r>
          <a:r>
            <a:rPr lang="en-US" b="1" dirty="0" smtClean="0"/>
            <a:t> </a:t>
          </a:r>
          <a:r>
            <a:rPr lang="ru-RU" b="1" dirty="0" smtClean="0"/>
            <a:t>Это время полноценного, полномасштабного функционирования НУА как учебно-научного комплекса, определения своей, трудновоспроизводимой конкурентами, образовательной ниши, углубления интеграционных процессов. </a:t>
          </a:r>
          <a:endParaRPr lang="ru-RU" dirty="0"/>
        </a:p>
      </dgm:t>
    </dgm:pt>
    <dgm:pt modelId="{D88038CF-B2CE-504D-B72A-51C36CF41564}" type="parTrans" cxnId="{B55BD553-98D5-FE4C-B8A2-507ADC522BFE}">
      <dgm:prSet/>
      <dgm:spPr/>
      <dgm:t>
        <a:bodyPr/>
        <a:lstStyle/>
        <a:p>
          <a:endParaRPr lang="ru-RU"/>
        </a:p>
      </dgm:t>
    </dgm:pt>
    <dgm:pt modelId="{167A4F33-6AF9-C64E-94D2-67467B873FD4}" type="sibTrans" cxnId="{B55BD553-98D5-FE4C-B8A2-507ADC522BFE}">
      <dgm:prSet/>
      <dgm:spPr/>
      <dgm:t>
        <a:bodyPr/>
        <a:lstStyle/>
        <a:p>
          <a:endParaRPr lang="ru-RU"/>
        </a:p>
      </dgm:t>
    </dgm:pt>
    <dgm:pt modelId="{3E8D4859-362B-4141-BD66-90C322ECDA9D}" type="pres">
      <dgm:prSet presAssocID="{683623D5-2831-BF4B-8E96-FA86E289E86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C253FB-CD3C-824E-9938-ADAE58413854}" type="pres">
      <dgm:prSet presAssocID="{1887AC9E-06EC-4049-8FDC-26FDBF1814EF}" presName="composite" presStyleCnt="0"/>
      <dgm:spPr/>
    </dgm:pt>
    <dgm:pt modelId="{AD85803C-CEF5-0148-8813-739CDF79A9CA}" type="pres">
      <dgm:prSet presAssocID="{1887AC9E-06EC-4049-8FDC-26FDBF1814EF}" presName="imgShp" presStyleLbl="fgImgPlace1" presStyleIdx="0" presStyleCnt="1" custFlipVert="1" custFlipHor="1" custScaleX="11125" custScaleY="47233"/>
      <dgm:spPr/>
    </dgm:pt>
    <dgm:pt modelId="{AE6DEE6E-FA0C-4446-AB2C-0EB5839E18A4}" type="pres">
      <dgm:prSet presAssocID="{1887AC9E-06EC-4049-8FDC-26FDBF1814EF}" presName="txShp" presStyleLbl="node1" presStyleIdx="0" presStyleCnt="1" custScaleX="150376" custScaleY="117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C5AC06-F37A-094A-98D3-AE6D9B9CE245}" type="presOf" srcId="{683623D5-2831-BF4B-8E96-FA86E289E86A}" destId="{3E8D4859-362B-4141-BD66-90C322ECDA9D}" srcOrd="0" destOrd="0" presId="urn:microsoft.com/office/officeart/2005/8/layout/vList3#3"/>
    <dgm:cxn modelId="{B55BD553-98D5-FE4C-B8A2-507ADC522BFE}" srcId="{683623D5-2831-BF4B-8E96-FA86E289E86A}" destId="{1887AC9E-06EC-4049-8FDC-26FDBF1814EF}" srcOrd="0" destOrd="0" parTransId="{D88038CF-B2CE-504D-B72A-51C36CF41564}" sibTransId="{167A4F33-6AF9-C64E-94D2-67467B873FD4}"/>
    <dgm:cxn modelId="{27376F40-42A1-1043-A8D9-119161C014D4}" type="presOf" srcId="{1887AC9E-06EC-4049-8FDC-26FDBF1814EF}" destId="{AE6DEE6E-FA0C-4446-AB2C-0EB5839E18A4}" srcOrd="0" destOrd="0" presId="urn:microsoft.com/office/officeart/2005/8/layout/vList3#3"/>
    <dgm:cxn modelId="{009BE057-6AA3-0B47-B96D-ED38D938793D}" type="presParOf" srcId="{3E8D4859-362B-4141-BD66-90C322ECDA9D}" destId="{C5C253FB-CD3C-824E-9938-ADAE58413854}" srcOrd="0" destOrd="0" presId="urn:microsoft.com/office/officeart/2005/8/layout/vList3#3"/>
    <dgm:cxn modelId="{855E63CC-BD80-0B48-9BEC-90176F3D893A}" type="presParOf" srcId="{C5C253FB-CD3C-824E-9938-ADAE58413854}" destId="{AD85803C-CEF5-0148-8813-739CDF79A9CA}" srcOrd="0" destOrd="0" presId="urn:microsoft.com/office/officeart/2005/8/layout/vList3#3"/>
    <dgm:cxn modelId="{3D819042-A625-6B46-89E9-70DF8A765B6E}" type="presParOf" srcId="{C5C253FB-CD3C-824E-9938-ADAE58413854}" destId="{AE6DEE6E-FA0C-4446-AB2C-0EB5839E18A4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54DC37-D739-5345-A6E5-7DD83AB837B0}">
      <dsp:nvSpPr>
        <dsp:cNvPr id="0" name=""/>
        <dsp:cNvSpPr/>
      </dsp:nvSpPr>
      <dsp:spPr>
        <a:xfrm rot="10800000">
          <a:off x="2372571" y="1"/>
          <a:ext cx="6733328" cy="267554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8448" tIns="76200" rIns="14224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I</a:t>
          </a:r>
          <a:r>
            <a:rPr lang="ru-RU" sz="2000" b="1" kern="1200" dirty="0" smtClean="0"/>
            <a:t> этап (1991—1992) начинают работу ДШРР и СЭПШ, подготовительные курсы для абитуриентов, открывается высшая школа. Идет становление основных принципов функционирования учебного комплекса, закладывается кадровый корпус.</a:t>
          </a:r>
          <a:endParaRPr lang="ru-RU" sz="2000" kern="1200" dirty="0"/>
        </a:p>
      </dsp:txBody>
      <dsp:txXfrm rot="10800000">
        <a:off x="2372571" y="1"/>
        <a:ext cx="6733328" cy="2675549"/>
      </dsp:txXfrm>
    </dsp:sp>
    <dsp:sp modelId="{5C2C51D0-B2CE-2C4C-A017-292E0D177BE4}">
      <dsp:nvSpPr>
        <dsp:cNvPr id="0" name=""/>
        <dsp:cNvSpPr/>
      </dsp:nvSpPr>
      <dsp:spPr>
        <a:xfrm>
          <a:off x="702940" y="1263"/>
          <a:ext cx="2611286" cy="267367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0000" r="-30000"/>
          </a:stretch>
        </a:blip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CFE9B1A-8B67-C44B-A240-86ABD68FC006}">
      <dsp:nvSpPr>
        <dsp:cNvPr id="0" name=""/>
        <dsp:cNvSpPr/>
      </dsp:nvSpPr>
      <dsp:spPr>
        <a:xfrm rot="10800000">
          <a:off x="2419198" y="3092533"/>
          <a:ext cx="6686701" cy="253356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8448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II этап (1993—1996) становление академии, организационное укрепление практически всех её подразделений, формирование стабильного преподавательского коллектива, собственной материально-технической базы, апробирование новаторских, нетрадиционных методов работы.</a:t>
          </a:r>
          <a:endParaRPr lang="ru-RU" sz="2000" b="1" kern="1200" dirty="0"/>
        </a:p>
      </dsp:txBody>
      <dsp:txXfrm rot="10800000">
        <a:off x="2419198" y="3092533"/>
        <a:ext cx="6686701" cy="2533566"/>
      </dsp:txXfrm>
    </dsp:sp>
    <dsp:sp modelId="{496DC0D9-A15D-5B4B-A1F2-35D474E05F5C}">
      <dsp:nvSpPr>
        <dsp:cNvPr id="0" name=""/>
        <dsp:cNvSpPr/>
      </dsp:nvSpPr>
      <dsp:spPr>
        <a:xfrm>
          <a:off x="714749" y="3047136"/>
          <a:ext cx="2610677" cy="257863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6DEE6E-FA0C-4446-AB2C-0EB5839E18A4}">
      <dsp:nvSpPr>
        <dsp:cNvPr id="0" name=""/>
        <dsp:cNvSpPr/>
      </dsp:nvSpPr>
      <dsp:spPr>
        <a:xfrm rot="10800000">
          <a:off x="53779" y="727104"/>
          <a:ext cx="8157476" cy="291935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20958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III этап (1997—2000) завершение экстенсивного развития и постепенный переход к интенсификации учебно-воспитательной работы и закреплению оправдавших себя инновационных методик. Начинает развиваться научно-исследовательская работа, утверждена единая комплексная тема научных исследований.</a:t>
          </a:r>
          <a:endParaRPr lang="ru-RU" sz="2300" kern="1200" dirty="0"/>
        </a:p>
      </dsp:txBody>
      <dsp:txXfrm rot="10800000">
        <a:off x="53779" y="727104"/>
        <a:ext cx="8157476" cy="2919353"/>
      </dsp:txXfrm>
    </dsp:sp>
    <dsp:sp modelId="{AD85803C-CEF5-0148-8813-739CDF79A9CA}">
      <dsp:nvSpPr>
        <dsp:cNvPr id="0" name=""/>
        <dsp:cNvSpPr/>
      </dsp:nvSpPr>
      <dsp:spPr>
        <a:xfrm flipH="1">
          <a:off x="1275275" y="802388"/>
          <a:ext cx="218235" cy="276878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6DEE6E-FA0C-4446-AB2C-0EB5839E18A4}">
      <dsp:nvSpPr>
        <dsp:cNvPr id="0" name=""/>
        <dsp:cNvSpPr/>
      </dsp:nvSpPr>
      <dsp:spPr>
        <a:xfrm rot="10800000">
          <a:off x="-1" y="642738"/>
          <a:ext cx="7326246" cy="28762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81218" tIns="83820" rIns="156464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IV этап (2000— н/в)</a:t>
          </a:r>
          <a:r>
            <a:rPr lang="en-US" sz="2200" b="1" kern="1200" dirty="0" smtClean="0"/>
            <a:t> </a:t>
          </a:r>
          <a:r>
            <a:rPr lang="ru-RU" sz="2200" b="1" kern="1200" dirty="0" smtClean="0"/>
            <a:t>Это время полноценного, полномасштабного функционирования НУА как учебно-научного комплекса, определения своей, трудновоспроизводимой конкурентами, образовательной ниши, углубления интеграционных процессов. </a:t>
          </a:r>
          <a:endParaRPr lang="ru-RU" sz="2200" kern="1200" dirty="0"/>
        </a:p>
      </dsp:txBody>
      <dsp:txXfrm rot="10800000">
        <a:off x="-1" y="642738"/>
        <a:ext cx="7326246" cy="2876293"/>
      </dsp:txXfrm>
    </dsp:sp>
    <dsp:sp modelId="{AD85803C-CEF5-0148-8813-739CDF79A9CA}">
      <dsp:nvSpPr>
        <dsp:cNvPr id="0" name=""/>
        <dsp:cNvSpPr/>
      </dsp:nvSpPr>
      <dsp:spPr>
        <a:xfrm flipH="1" flipV="1">
          <a:off x="1090759" y="1501833"/>
          <a:ext cx="272773" cy="1158103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algn="bl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pPr/>
              <a:t>11/24/2015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10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12" Type="http://schemas.microsoft.com/office/2007/relationships/diagramDrawing" Target="../diagrams/drawing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diagramColors" Target="../diagrams/colors3.xml"/><Relationship Id="rId5" Type="http://schemas.openxmlformats.org/officeDocument/2006/relationships/diagramColors" Target="../diagrams/colors2.xml"/><Relationship Id="rId10" Type="http://schemas.openxmlformats.org/officeDocument/2006/relationships/diagramQuickStyle" Target="../diagrams/quickStyle3.xml"/><Relationship Id="rId4" Type="http://schemas.openxmlformats.org/officeDocument/2006/relationships/diagramQuickStyle" Target="../diagrams/quickStyle2.xml"/><Relationship Id="rId9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44500" y="1062362"/>
            <a:ext cx="7772400" cy="4571999"/>
          </a:xfrm>
        </p:spPr>
        <p:txBody>
          <a:bodyPr/>
          <a:lstStyle/>
          <a:p>
            <a:pPr algn="ctr"/>
            <a:r>
              <a:rPr lang="ru-RU" sz="3200" dirty="0" smtClean="0">
                <a:latin typeface="+mn-lt"/>
              </a:rPr>
              <a:t>Создание  авторской  модели непрерывного  образования.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Ключевые  этапы  развития 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Народной  украинской  Академии</a:t>
            </a:r>
            <a:r>
              <a:rPr lang="ru-RU" sz="3200" dirty="0">
                <a:latin typeface="+mn-lt"/>
              </a:rPr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812" y="6057900"/>
            <a:ext cx="5041900" cy="7112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+mn-lt"/>
              </a:rPr>
              <a:t>Михаил </a:t>
            </a:r>
            <a:r>
              <a:rPr lang="ru-RU" sz="2400" dirty="0" err="1" smtClean="0">
                <a:latin typeface="+mn-lt"/>
              </a:rPr>
              <a:t>Мординсон</a:t>
            </a:r>
            <a:r>
              <a:rPr lang="ru-RU" sz="2400" dirty="0" smtClean="0">
                <a:latin typeface="+mn-lt"/>
              </a:rPr>
              <a:t>, РП-13</a:t>
            </a:r>
            <a:endParaRPr lang="ru-RU" sz="2400" dirty="0">
              <a:latin typeface="+mn-lt"/>
            </a:endParaRPr>
          </a:p>
          <a:p>
            <a:pPr algn="ctr"/>
            <a:endParaRPr lang="ru-RU" sz="1800" dirty="0">
              <a:latin typeface="+mn-lt"/>
            </a:endParaRPr>
          </a:p>
        </p:txBody>
      </p:sp>
      <p:pic>
        <p:nvPicPr>
          <p:cNvPr id="4" name="Изображение 3" descr="553706_326167847446596_515266740_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2652" y="401962"/>
            <a:ext cx="1642698" cy="166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412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Снимок экрана 2015-11-22 в 20.27.02 копия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Изображение 2" descr="553706_326167847446596_515266740_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8446" y="0"/>
            <a:ext cx="865554" cy="87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9689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8691" y="543016"/>
            <a:ext cx="6310409" cy="4318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+mn-lt"/>
              </a:rPr>
              <a:t>«</a:t>
            </a:r>
            <a:r>
              <a:rPr lang="ru-RU" sz="2400" b="1" i="1" dirty="0" smtClean="0">
                <a:latin typeface="+mn-lt"/>
              </a:rPr>
              <a:t>Ученье </a:t>
            </a:r>
            <a:r>
              <a:rPr lang="ru-RU" sz="2400" b="1" i="1" dirty="0">
                <a:latin typeface="+mn-lt"/>
              </a:rPr>
              <a:t>свет, а </a:t>
            </a:r>
            <a:r>
              <a:rPr lang="ru-RU" sz="2400" b="1" i="1" dirty="0" err="1">
                <a:latin typeface="+mn-lt"/>
              </a:rPr>
              <a:t>неученье</a:t>
            </a:r>
            <a:r>
              <a:rPr lang="ru-RU" sz="2400" b="1" i="1" dirty="0">
                <a:latin typeface="+mn-lt"/>
              </a:rPr>
              <a:t> </a:t>
            </a:r>
            <a:r>
              <a:rPr lang="ru-RU" sz="2400" b="1" i="1" dirty="0" smtClean="0">
                <a:latin typeface="+mn-lt"/>
              </a:rPr>
              <a:t>– тьма</a:t>
            </a:r>
            <a:r>
              <a:rPr lang="ru-RU" sz="2400" b="1" dirty="0" smtClean="0">
                <a:latin typeface="+mn-lt"/>
              </a:rPr>
              <a:t>» </a:t>
            </a:r>
            <a:r>
              <a:rPr lang="en-US" sz="2400" b="1" dirty="0" smtClean="0">
                <a:latin typeface="+mn-lt"/>
              </a:rPr>
              <a:t/>
            </a:r>
            <a:br>
              <a:rPr lang="en-US" sz="2400" b="1" dirty="0" smtClean="0">
                <a:latin typeface="+mn-lt"/>
              </a:rPr>
            </a:br>
            <a:r>
              <a:rPr lang="en-US" sz="2400" b="1" dirty="0">
                <a:latin typeface="+mn-lt"/>
              </a:rPr>
              <a:t>	</a:t>
            </a:r>
            <a:r>
              <a:rPr lang="en-US" sz="2400" b="1" dirty="0" smtClean="0">
                <a:latin typeface="+mn-lt"/>
              </a:rPr>
              <a:t>		</a:t>
            </a:r>
            <a:r>
              <a:rPr lang="ru-RU" sz="2400" b="1" dirty="0" smtClean="0">
                <a:latin typeface="+mn-lt"/>
              </a:rPr>
              <a:t>Александр Суворов</a:t>
            </a:r>
            <a:endParaRPr lang="ru-RU" sz="24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74816"/>
            <a:ext cx="8902700" cy="5883184"/>
          </a:xfrm>
        </p:spPr>
        <p:txBody>
          <a:bodyPr>
            <a:normAutofit fontScale="92500" lnSpcReduction="20000"/>
          </a:bodyPr>
          <a:lstStyle/>
          <a:p>
            <a:r>
              <a:rPr lang="ru-RU" sz="2600" b="0" i="1" dirty="0" smtClean="0"/>
              <a:t>«</a:t>
            </a:r>
            <a:r>
              <a:rPr lang="ru-RU" sz="2600" b="0" i="1" dirty="0"/>
              <a:t>Учитесь у всех, не подражайте никому» </a:t>
            </a:r>
            <a:r>
              <a:rPr lang="ru-RU" sz="2600" i="1" dirty="0" smtClean="0"/>
              <a:t>Максим Горький</a:t>
            </a:r>
            <a:endParaRPr lang="ru-RU" sz="2600" i="1" dirty="0"/>
          </a:p>
          <a:p>
            <a:pPr algn="just"/>
            <a:endParaRPr lang="ru-RU" sz="2600" b="0" i="1" dirty="0" smtClean="0"/>
          </a:p>
          <a:p>
            <a:pPr algn="just"/>
            <a:r>
              <a:rPr lang="ru-RU" sz="2600" b="0" i="1" dirty="0"/>
              <a:t>«</a:t>
            </a:r>
            <a:r>
              <a:rPr lang="ru-RU" sz="2600" b="0" i="1" dirty="0" smtClean="0"/>
              <a:t>Я </a:t>
            </a:r>
            <a:r>
              <a:rPr lang="ru-RU" sz="2600" b="0" i="1" dirty="0"/>
              <a:t>не знаю как это получается, но образованный человек живет намного дольше и лучше. </a:t>
            </a:r>
            <a:r>
              <a:rPr lang="ru-RU" sz="2600" b="0" i="1" dirty="0" smtClean="0"/>
              <a:t>Но я бы не сказал </a:t>
            </a:r>
            <a:r>
              <a:rPr lang="ru-RU" sz="2600" b="0" i="1" dirty="0"/>
              <a:t>богаче. Образованный не нуждается в </a:t>
            </a:r>
            <a:r>
              <a:rPr lang="ru-RU" sz="2600" b="0" i="1" dirty="0" smtClean="0"/>
              <a:t>лишнем»</a:t>
            </a:r>
            <a:endParaRPr lang="en-US" sz="2600" b="0" i="1" dirty="0" smtClean="0"/>
          </a:p>
          <a:p>
            <a:pPr algn="just"/>
            <a:r>
              <a:rPr lang="en-US" sz="2600" b="0" i="1" dirty="0"/>
              <a:t>	</a:t>
            </a:r>
            <a:r>
              <a:rPr lang="en-US" sz="2600" b="0" i="1" dirty="0" smtClean="0"/>
              <a:t>					</a:t>
            </a:r>
            <a:r>
              <a:rPr lang="ru-RU" sz="2600" i="1" dirty="0" smtClean="0"/>
              <a:t> Михаил Жванецкий</a:t>
            </a:r>
            <a:endParaRPr lang="ru-RU" sz="2600" i="1" dirty="0"/>
          </a:p>
          <a:p>
            <a:endParaRPr lang="ru-RU" sz="2600" b="0" i="1" dirty="0" smtClean="0"/>
          </a:p>
          <a:p>
            <a:r>
              <a:rPr lang="ru-RU" sz="2600" b="0" i="1" dirty="0" smtClean="0"/>
              <a:t>«Пребывать </a:t>
            </a:r>
            <a:r>
              <a:rPr lang="ru-RU" sz="2600" b="0" i="1" dirty="0"/>
              <a:t>в неведении относительно собственной невежественности — такова болезнь </a:t>
            </a:r>
            <a:r>
              <a:rPr lang="ru-RU" sz="2600" b="0" i="1" dirty="0" smtClean="0"/>
              <a:t>невежд» </a:t>
            </a:r>
            <a:r>
              <a:rPr lang="en-US" sz="2600" b="0" i="1" dirty="0" smtClean="0"/>
              <a:t>   </a:t>
            </a:r>
          </a:p>
          <a:p>
            <a:r>
              <a:rPr lang="en-US" sz="2600" b="0" i="1" dirty="0"/>
              <a:t>	</a:t>
            </a:r>
            <a:r>
              <a:rPr lang="en-US" sz="2600" b="0" i="1" dirty="0" smtClean="0"/>
              <a:t>						</a:t>
            </a:r>
            <a:r>
              <a:rPr lang="ru-RU" sz="2600" i="1" dirty="0" smtClean="0"/>
              <a:t>Генри </a:t>
            </a:r>
            <a:r>
              <a:rPr lang="ru-RU" sz="2600" i="1" dirty="0" err="1" smtClean="0"/>
              <a:t>Олкотт</a:t>
            </a:r>
            <a:endParaRPr lang="en-US" sz="2600" i="1" dirty="0" smtClean="0"/>
          </a:p>
          <a:p>
            <a:endParaRPr lang="en-US" sz="2600" b="0" dirty="0" smtClean="0"/>
          </a:p>
          <a:p>
            <a:r>
              <a:rPr lang="ru-RU" sz="2600" b="0" i="1" dirty="0" smtClean="0"/>
              <a:t>«Не </a:t>
            </a:r>
            <a:r>
              <a:rPr lang="ru-RU" sz="2600" b="0" i="1" dirty="0"/>
              <a:t>стыдись учиться в зрелом возрасте: лучше научиться поздно, чем </a:t>
            </a:r>
            <a:r>
              <a:rPr lang="ru-RU" sz="2600" b="0" i="1" dirty="0" smtClean="0"/>
              <a:t>никогда»</a:t>
            </a:r>
            <a:r>
              <a:rPr lang="en-US" sz="2600" b="0" i="1" dirty="0" smtClean="0"/>
              <a:t>				</a:t>
            </a:r>
            <a:r>
              <a:rPr lang="ru-RU" sz="2600" b="0" i="1" dirty="0" smtClean="0"/>
              <a:t>	</a:t>
            </a:r>
            <a:endParaRPr lang="en-US" sz="2600" b="0" i="1" dirty="0" smtClean="0"/>
          </a:p>
          <a:p>
            <a:r>
              <a:rPr lang="en-US" sz="2600" b="0" i="1" dirty="0"/>
              <a:t>	</a:t>
            </a:r>
            <a:r>
              <a:rPr lang="en-US" sz="2600" b="0" i="1" dirty="0" smtClean="0"/>
              <a:t>							</a:t>
            </a:r>
            <a:r>
              <a:rPr lang="ru-RU" sz="2600" i="1" dirty="0" smtClean="0"/>
              <a:t>Эзоп</a:t>
            </a:r>
          </a:p>
          <a:p>
            <a:endParaRPr lang="ru-RU" sz="1800" dirty="0"/>
          </a:p>
          <a:p>
            <a:endParaRPr lang="ru-RU" sz="1800" dirty="0"/>
          </a:p>
        </p:txBody>
      </p:sp>
      <p:pic>
        <p:nvPicPr>
          <p:cNvPr id="5" name="Изображение 4" descr="553706_326167847446596_515266740_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5704" y="0"/>
            <a:ext cx="1066995" cy="108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53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Изображение 4" descr="553706_326167847446596_515266740_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58356" y="38100"/>
            <a:ext cx="952293" cy="965200"/>
          </a:xfrm>
          <a:prstGeom prst="rect">
            <a:avLst/>
          </a:prstGeom>
        </p:spPr>
      </p:pic>
      <p:pic>
        <p:nvPicPr>
          <p:cNvPr id="8" name="Содержимое 7" descr="24104654_Subscription_XL (12).psd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3924" r="-13924"/>
          <a:stretch>
            <a:fillRect/>
          </a:stretch>
        </p:blipFill>
        <p:spPr>
          <a:xfrm>
            <a:off x="-1282700" y="0"/>
            <a:ext cx="11595100" cy="6858000"/>
          </a:xfrm>
        </p:spPr>
      </p:pic>
      <p:pic>
        <p:nvPicPr>
          <p:cNvPr id="10" name="Изображение 9" descr="553706_326167847446596_515266740_n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99399" y="38100"/>
            <a:ext cx="1111250" cy="112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407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0" y="1885950"/>
            <a:ext cx="8395855" cy="13716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    </a:t>
            </a:r>
            <a:r>
              <a:rPr lang="en-US" dirty="0" smtClean="0"/>
              <a:t>C</a:t>
            </a:r>
            <a:r>
              <a:rPr lang="ru-RU" dirty="0" err="1" smtClean="0"/>
              <a:t>пасибо</a:t>
            </a:r>
            <a:r>
              <a:rPr lang="ru-RU" dirty="0" smtClean="0"/>
              <a:t> </a:t>
            </a:r>
            <a:r>
              <a:rPr lang="ru-RU" dirty="0"/>
              <a:t>за внимание!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78824" y="6045276"/>
            <a:ext cx="4155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info@mordinson.com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09020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4836" y="273172"/>
            <a:ext cx="5791200" cy="84512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ЛИТЕРАТУРА: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199" y="859000"/>
            <a:ext cx="8104909" cy="5998999"/>
          </a:xfrm>
        </p:spPr>
        <p:txBody>
          <a:bodyPr>
            <a:normAutofit lnSpcReduction="10000"/>
          </a:bodyPr>
          <a:lstStyle/>
          <a:p>
            <a:pPr algn="just"/>
            <a:endParaRPr lang="ru-RU" b="0" dirty="0" smtClean="0"/>
          </a:p>
          <a:p>
            <a:pPr marL="457200" indent="-457200" algn="just">
              <a:buAutoNum type="arabicPeriod"/>
            </a:pPr>
            <a:r>
              <a:rPr lang="ru-RU" sz="2400" b="0" dirty="0" smtClean="0">
                <a:latin typeface="Calibri" pitchFamily="34" charset="0"/>
              </a:rPr>
              <a:t>Верим </a:t>
            </a:r>
            <a:r>
              <a:rPr lang="ru-RU" sz="2400" b="0" dirty="0">
                <a:latin typeface="Calibri" pitchFamily="34" charset="0"/>
              </a:rPr>
              <a:t>в свою мечту : </a:t>
            </a:r>
            <a:r>
              <a:rPr lang="ru-RU" sz="2400" b="0" dirty="0" err="1">
                <a:latin typeface="Calibri" pitchFamily="34" charset="0"/>
              </a:rPr>
              <a:t>аналит</a:t>
            </a:r>
            <a:r>
              <a:rPr lang="ru-RU" sz="2400" b="0" dirty="0">
                <a:latin typeface="Calibri" pitchFamily="34" charset="0"/>
              </a:rPr>
              <a:t>. материалы к собр. трудового коллектива НУА, 31 авг. 2015 г. / Нар. </a:t>
            </a:r>
            <a:r>
              <a:rPr lang="ru-RU" sz="2400" b="0" dirty="0" err="1">
                <a:latin typeface="Calibri" pitchFamily="34" charset="0"/>
              </a:rPr>
              <a:t>укр</a:t>
            </a:r>
            <a:r>
              <a:rPr lang="ru-RU" sz="2400" b="0" dirty="0">
                <a:latin typeface="Calibri" pitchFamily="34" charset="0"/>
              </a:rPr>
              <a:t>. акад. ; сост. В.И. Астахова, сост. Е.В. Астахова. – Харьков : Изд-во НУА, 2015. – 115 с.</a:t>
            </a:r>
          </a:p>
          <a:p>
            <a:pPr marL="457200" indent="-457200" algn="just">
              <a:buAutoNum type="arabicPeriod"/>
            </a:pPr>
            <a:r>
              <a:rPr lang="ru-RU" sz="2400" b="0" dirty="0" smtClean="0">
                <a:latin typeface="Calibri" pitchFamily="34" charset="0"/>
              </a:rPr>
              <a:t>Очерки </a:t>
            </a:r>
            <a:r>
              <a:rPr lang="ru-RU" sz="2400" b="0" dirty="0">
                <a:latin typeface="Calibri" pitchFamily="34" charset="0"/>
              </a:rPr>
              <a:t>истории Народной украинской академии / Нар. </a:t>
            </a:r>
            <a:r>
              <a:rPr lang="ru-RU" sz="2400" b="0" dirty="0" err="1">
                <a:latin typeface="Calibri" pitchFamily="34" charset="0"/>
              </a:rPr>
              <a:t>укр</a:t>
            </a:r>
            <a:r>
              <a:rPr lang="ru-RU" sz="2400" b="0" dirty="0">
                <a:latin typeface="Calibri" pitchFamily="34" charset="0"/>
              </a:rPr>
              <a:t>. акад. ; под общ. ред.: В.И. Астаховой, Е.В. Астаховой ; [</a:t>
            </a:r>
            <a:r>
              <a:rPr lang="ru-RU" sz="2400" b="0" dirty="0" err="1">
                <a:latin typeface="Calibri" pitchFamily="34" charset="0"/>
              </a:rPr>
              <a:t>редкол</a:t>
            </a:r>
            <a:r>
              <a:rPr lang="ru-RU" sz="2400" b="0" dirty="0">
                <a:latin typeface="Calibri" pitchFamily="34" charset="0"/>
              </a:rPr>
              <a:t>.: Астахова В.И. и др.]. - Х. : Изд-во НУА, 2006</a:t>
            </a:r>
            <a:r>
              <a:rPr lang="ru-RU" sz="2400" b="0" dirty="0" smtClean="0">
                <a:latin typeface="Calibri" pitchFamily="34" charset="0"/>
              </a:rPr>
              <a:t>.</a:t>
            </a:r>
          </a:p>
          <a:p>
            <a:pPr marL="457200" indent="-457200" algn="just">
              <a:buAutoNum type="arabicPeriod"/>
            </a:pPr>
            <a:r>
              <a:rPr lang="ru-RU" sz="2400" b="0" dirty="0" smtClean="0">
                <a:latin typeface="Calibri" pitchFamily="34" charset="0"/>
              </a:rPr>
              <a:t>Горшков </a:t>
            </a:r>
            <a:r>
              <a:rPr lang="ru-RU" sz="2400" b="0" dirty="0">
                <a:latin typeface="Calibri" pitchFamily="34" charset="0"/>
              </a:rPr>
              <a:t>М.К., Ключарев </a:t>
            </a:r>
            <a:r>
              <a:rPr lang="ru-RU" sz="2400" b="0" dirty="0" smtClean="0">
                <a:latin typeface="Calibri" pitchFamily="34" charset="0"/>
              </a:rPr>
              <a:t>Г.А.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ru-RU" sz="2400" b="0" dirty="0" smtClean="0">
                <a:latin typeface="Calibri" pitchFamily="34" charset="0"/>
              </a:rPr>
              <a:t>Непрерывное </a:t>
            </a:r>
            <a:r>
              <a:rPr lang="ru-RU" sz="2400" b="0" dirty="0">
                <a:latin typeface="Calibri" pitchFamily="34" charset="0"/>
              </a:rPr>
              <a:t>образование в контексте </a:t>
            </a:r>
            <a:r>
              <a:rPr lang="ru-RU" sz="2400" b="0" dirty="0" smtClean="0">
                <a:latin typeface="Calibri" pitchFamily="34" charset="0"/>
              </a:rPr>
              <a:t>модернизации.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ru-RU" sz="2400" b="0" dirty="0" smtClean="0">
                <a:latin typeface="Calibri" pitchFamily="34" charset="0"/>
              </a:rPr>
              <a:t>М</a:t>
            </a:r>
            <a:r>
              <a:rPr lang="ru-RU" sz="2400" b="0" dirty="0">
                <a:latin typeface="Calibri" pitchFamily="34" charset="0"/>
              </a:rPr>
              <a:t>.: ИС РАН, ФГНУ ЦСИ, 2011. – 232 с.</a:t>
            </a:r>
            <a:endParaRPr lang="en-US" sz="2400" b="0" dirty="0">
              <a:latin typeface="Calibri" pitchFamily="34" charset="0"/>
            </a:endParaRPr>
          </a:p>
          <a:p>
            <a:pPr marL="457200" indent="-457200" algn="just">
              <a:buAutoNum type="arabicPeriod"/>
            </a:pPr>
            <a:r>
              <a:rPr lang="ru-RU" sz="2400" b="0" dirty="0" smtClean="0">
                <a:latin typeface="Calibri" pitchFamily="34" charset="0"/>
              </a:rPr>
              <a:t>Народная </a:t>
            </a:r>
            <a:r>
              <a:rPr lang="ru-RU" sz="2400" b="0" dirty="0">
                <a:latin typeface="Calibri" pitchFamily="34" charset="0"/>
              </a:rPr>
              <a:t>украинская академия: вчера, сегодня, завтра... : [</a:t>
            </a:r>
            <a:r>
              <a:rPr lang="ru-RU" sz="2400" b="0" dirty="0" err="1">
                <a:latin typeface="Calibri" pitchFamily="34" charset="0"/>
              </a:rPr>
              <a:t>юбилейн</a:t>
            </a:r>
            <a:r>
              <a:rPr lang="ru-RU" sz="2400" b="0" dirty="0">
                <a:latin typeface="Calibri" pitchFamily="34" charset="0"/>
              </a:rPr>
              <a:t>. </a:t>
            </a:r>
            <a:r>
              <a:rPr lang="ru-RU" sz="2400" b="0" dirty="0" err="1">
                <a:latin typeface="Calibri" pitchFamily="34" charset="0"/>
              </a:rPr>
              <a:t>вып</a:t>
            </a:r>
            <a:r>
              <a:rPr lang="ru-RU" sz="2400" b="0" dirty="0">
                <a:latin typeface="Calibri" pitchFamily="34" charset="0"/>
              </a:rPr>
              <a:t>. / Нар. </a:t>
            </a:r>
            <a:r>
              <a:rPr lang="ru-RU" sz="2400" b="0" dirty="0" err="1">
                <a:latin typeface="Calibri" pitchFamily="34" charset="0"/>
              </a:rPr>
              <a:t>укр</a:t>
            </a:r>
            <a:r>
              <a:rPr lang="ru-RU" sz="2400" b="0" dirty="0">
                <a:latin typeface="Calibri" pitchFamily="34" charset="0"/>
              </a:rPr>
              <a:t>. акад. ; рук. авт. коллектива В.И. Астахова ; под общ. ред. Е.В. Астаховой]. - Х., 2001. - 188 с. </a:t>
            </a:r>
          </a:p>
        </p:txBody>
      </p:sp>
      <p:pic>
        <p:nvPicPr>
          <p:cNvPr id="4" name="Изображение 4" descr="553706_326167847446596_515266740_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3770" y="0"/>
            <a:ext cx="1216565" cy="123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7700" y="3124518"/>
            <a:ext cx="5791200" cy="1371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Снимок экрана 2015-11-19 в 17.28.55 копия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6369" b="-6369"/>
          <a:stretch>
            <a:fillRect/>
          </a:stretch>
        </p:blipFill>
        <p:spPr>
          <a:xfrm>
            <a:off x="0" y="977900"/>
            <a:ext cx="8978900" cy="5153515"/>
          </a:xfrm>
        </p:spPr>
      </p:pic>
      <p:pic>
        <p:nvPicPr>
          <p:cNvPr id="5" name="Изображение 4" descr="553706_326167847446596_515266740_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8775" y="114300"/>
            <a:ext cx="1090125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817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0" y="735405"/>
            <a:ext cx="7651750" cy="27892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Социальные и экономические Реалии в Украине </a:t>
            </a:r>
            <a:r>
              <a:rPr lang="ru-RU" sz="2400" dirty="0" smtClean="0"/>
              <a:t>после </a:t>
            </a:r>
            <a:r>
              <a:rPr lang="ru-RU" sz="2400" dirty="0" smtClean="0"/>
              <a:t>распада СССР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879600" y="445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0200" y="1203411"/>
            <a:ext cx="8432800" cy="5509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/>
              <a:t>Темпы падения экономических показателей в Украине с </a:t>
            </a:r>
            <a:r>
              <a:rPr lang="ru-RU" sz="2200" dirty="0" smtClean="0"/>
              <a:t>1990 г. </a:t>
            </a:r>
            <a:r>
              <a:rPr lang="ru-RU" sz="2200" dirty="0"/>
              <a:t>по </a:t>
            </a:r>
            <a:r>
              <a:rPr lang="ru-RU" sz="2200" dirty="0" smtClean="0"/>
              <a:t>1994 г. </a:t>
            </a:r>
            <a:r>
              <a:rPr lang="ru-RU" sz="2200" dirty="0"/>
              <a:t>не имеют исторических аналогов: валовой национальный продукт сократился на 44%, объем промышленной продукции - на 41%, национальный доход - на 54%.</a:t>
            </a:r>
          </a:p>
          <a:p>
            <a:pPr algn="just"/>
            <a:endParaRPr lang="ru-RU" sz="2200" dirty="0"/>
          </a:p>
          <a:p>
            <a:pPr algn="just"/>
            <a:r>
              <a:rPr lang="ru-RU" sz="2200" dirty="0" smtClean="0"/>
              <a:t>Для сравнения: в </a:t>
            </a:r>
            <a:r>
              <a:rPr lang="ru-RU" sz="2200" dirty="0"/>
              <a:t>годы "великой депрессии" в США спад производства не превышал 25</a:t>
            </a:r>
            <a:r>
              <a:rPr lang="ru-RU" sz="2200" dirty="0" smtClean="0"/>
              <a:t>%</a:t>
            </a:r>
          </a:p>
          <a:p>
            <a:pPr algn="just"/>
            <a:endParaRPr lang="ru-RU" sz="2200" dirty="0"/>
          </a:p>
          <a:p>
            <a:pPr algn="just"/>
            <a:r>
              <a:rPr lang="ru-RU" sz="2200" dirty="0"/>
              <a:t>По данным Мирового банка во второй половине в 1993 г. уровень инфляции в Украине был наивысшим в мире и превышал показатели мировых войн.</a:t>
            </a:r>
          </a:p>
          <a:p>
            <a:pPr algn="just"/>
            <a:endParaRPr lang="ru-RU" sz="2200" dirty="0"/>
          </a:p>
          <a:p>
            <a:pPr algn="just"/>
            <a:r>
              <a:rPr lang="ru-RU" sz="2200" dirty="0"/>
              <a:t>Неслыханное для мирного времени падение уровня жизни основной массы населения (около 64% его очутилось за чертой бедности).</a:t>
            </a:r>
          </a:p>
        </p:txBody>
      </p:sp>
      <p:pic>
        <p:nvPicPr>
          <p:cNvPr id="7" name="Изображение 6" descr="553706_326167847446596_515266740_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1750" y="76677"/>
            <a:ext cx="1166909" cy="11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738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997200" y="1702277"/>
            <a:ext cx="2082800" cy="152082"/>
          </a:xfrm>
        </p:spPr>
        <p:txBody>
          <a:bodyPr>
            <a:noAutofit/>
          </a:bodyPr>
          <a:lstStyle/>
          <a:p>
            <a:r>
              <a:rPr lang="ru-RU" sz="1200" b="1" dirty="0" smtClean="0">
                <a:latin typeface="+mn-lt"/>
              </a:rPr>
              <a:t>Первооснователи НУА</a:t>
            </a:r>
            <a:endParaRPr lang="ru-RU" sz="1200" b="1" dirty="0">
              <a:latin typeface="+mn-lt"/>
            </a:endParaRPr>
          </a:p>
        </p:txBody>
      </p:sp>
      <p:pic>
        <p:nvPicPr>
          <p:cNvPr id="4" name="Содержимое 3" descr="Снимок-экрана-2015-11-18-в-14.2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0387" r="-40387"/>
          <a:stretch>
            <a:fillRect/>
          </a:stretch>
        </p:blipFill>
        <p:spPr>
          <a:xfrm>
            <a:off x="114300" y="-38059"/>
            <a:ext cx="9181380" cy="6896059"/>
          </a:xfrm>
        </p:spPr>
      </p:pic>
      <p:pic>
        <p:nvPicPr>
          <p:cNvPr id="9" name="Изображение 8" descr="553706_326167847446596_515266740_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1750" y="76677"/>
            <a:ext cx="1166909" cy="11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575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553706_326167847446596_515266740_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92588" y="0"/>
            <a:ext cx="1155700" cy="1171365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168400" y="241618"/>
            <a:ext cx="6400800" cy="41878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         Как </a:t>
            </a:r>
            <a:r>
              <a:rPr lang="ru-RU" sz="2800" b="1" dirty="0"/>
              <a:t>создавалась НУА</a:t>
            </a:r>
            <a:r>
              <a:rPr lang="ru-RU" sz="2800" dirty="0"/>
              <a:t> 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05470480"/>
              </p:ext>
            </p:extLst>
          </p:nvPr>
        </p:nvGraphicFramePr>
        <p:xfrm>
          <a:off x="-488950" y="1003300"/>
          <a:ext cx="9105900" cy="562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9621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01685492"/>
              </p:ext>
            </p:extLst>
          </p:nvPr>
        </p:nvGraphicFramePr>
        <p:xfrm>
          <a:off x="662674" y="-521929"/>
          <a:ext cx="8265035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вал 5"/>
          <p:cNvSpPr/>
          <p:nvPr/>
        </p:nvSpPr>
        <p:spPr>
          <a:xfrm>
            <a:off x="0" y="165641"/>
            <a:ext cx="2890001" cy="3044657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l="-25000" r="-25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9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25592309"/>
              </p:ext>
            </p:extLst>
          </p:nvPr>
        </p:nvGraphicFramePr>
        <p:xfrm>
          <a:off x="1546243" y="3210298"/>
          <a:ext cx="7326244" cy="4161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Овал 6"/>
          <p:cNvSpPr/>
          <p:nvPr/>
        </p:nvSpPr>
        <p:spPr>
          <a:xfrm>
            <a:off x="182580" y="3851634"/>
            <a:ext cx="2928313" cy="2829222"/>
          </a:xfrm>
          <a:prstGeom prst="ellipse">
            <a:avLst/>
          </a:prstGeom>
          <a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 t="-4000" b="-4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xmlns="" val="204668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7121" y="123036"/>
            <a:ext cx="6857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ХГУ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НУА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”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акультет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«Бизнес-управление»</a:t>
            </a:r>
          </a:p>
        </p:txBody>
      </p:sp>
      <p:pic>
        <p:nvPicPr>
          <p:cNvPr id="4" name="Изображение 3" descr="astahov.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700" y="144068"/>
            <a:ext cx="1778001" cy="23830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07121" y="646256"/>
            <a:ext cx="703404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Численность </a:t>
            </a:r>
            <a:r>
              <a:rPr lang="ru-RU" sz="2400" i="1" dirty="0" smtClean="0">
                <a:latin typeface="Calibri" pitchFamily="34" charset="0"/>
              </a:rPr>
              <a:t>студентов на 01.09.2015: </a:t>
            </a:r>
            <a:r>
              <a:rPr lang="ru-RU" sz="2400" b="1" i="1" dirty="0" smtClean="0">
                <a:latin typeface="Calibri" pitchFamily="34" charset="0"/>
              </a:rPr>
              <a:t>196</a:t>
            </a:r>
            <a:endParaRPr lang="ru-RU" sz="2400" b="1" i="1" dirty="0">
              <a:latin typeface="Calibri" pitchFamily="34" charset="0"/>
            </a:endParaRPr>
          </a:p>
          <a:p>
            <a:endParaRPr lang="en-US" sz="2400" dirty="0" smtClean="0">
              <a:latin typeface="Calibri" pitchFamily="34" charset="0"/>
            </a:endParaRPr>
          </a:p>
          <a:p>
            <a:r>
              <a:rPr lang="ru-RU" sz="2400" dirty="0" smtClean="0">
                <a:latin typeface="Calibri" pitchFamily="34" charset="0"/>
              </a:rPr>
              <a:t>Профиль</a:t>
            </a:r>
            <a:r>
              <a:rPr lang="ru-RU" sz="2400" dirty="0">
                <a:latin typeface="Calibri" pitchFamily="34" charset="0"/>
              </a:rPr>
              <a:t>: </a:t>
            </a:r>
            <a:r>
              <a:rPr lang="ru-RU" sz="2400" i="1" dirty="0">
                <a:latin typeface="Calibri" pitchFamily="34" charset="0"/>
              </a:rPr>
              <a:t>подготовка </a:t>
            </a:r>
            <a:r>
              <a:rPr lang="ru-RU" sz="2400" b="1" i="1" dirty="0">
                <a:latin typeface="Calibri" pitchFamily="34" charset="0"/>
              </a:rPr>
              <a:t>экономистов</a:t>
            </a:r>
            <a:r>
              <a:rPr lang="ru-RU" sz="2400" i="1" dirty="0">
                <a:latin typeface="Calibri" pitchFamily="34" charset="0"/>
              </a:rPr>
              <a:t> </a:t>
            </a:r>
            <a:r>
              <a:rPr lang="ru-RU" sz="2400" i="1" dirty="0" smtClean="0">
                <a:latin typeface="Calibri" pitchFamily="34" charset="0"/>
              </a:rPr>
              <a:t>с </a:t>
            </a:r>
            <a:r>
              <a:rPr lang="ru-RU" sz="2400" i="1" dirty="0">
                <a:latin typeface="Calibri" pitchFamily="34" charset="0"/>
              </a:rPr>
              <a:t>углубленной </a:t>
            </a:r>
            <a:endParaRPr lang="en-US" sz="2400" i="1" dirty="0" smtClean="0">
              <a:latin typeface="Calibri" pitchFamily="34" charset="0"/>
            </a:endParaRPr>
          </a:p>
          <a:p>
            <a:r>
              <a:rPr lang="ru-RU" sz="2400" i="1" dirty="0" smtClean="0">
                <a:latin typeface="Calibri" pitchFamily="34" charset="0"/>
              </a:rPr>
              <a:t>Правовой подготовкой</a:t>
            </a:r>
            <a:endParaRPr lang="en-US" sz="2400" i="1" dirty="0" smtClean="0">
              <a:latin typeface="Calibri" pitchFamily="34" charset="0"/>
            </a:endParaRPr>
          </a:p>
          <a:p>
            <a:endParaRPr lang="en-US" sz="2400" dirty="0" smtClean="0">
              <a:latin typeface="Calibri" pitchFamily="34" charset="0"/>
            </a:endParaRPr>
          </a:p>
          <a:p>
            <a:r>
              <a:rPr lang="ru-RU" sz="2400" dirty="0" smtClean="0">
                <a:latin typeface="Calibri" pitchFamily="34" charset="0"/>
              </a:rPr>
              <a:t>Декан</a:t>
            </a:r>
            <a:r>
              <a:rPr lang="ru-RU" sz="2400" dirty="0">
                <a:latin typeface="Calibri" pitchFamily="34" charset="0"/>
              </a:rPr>
              <a:t>: </a:t>
            </a:r>
            <a:r>
              <a:rPr lang="ru-RU" sz="2400" b="1" dirty="0">
                <a:latin typeface="Calibri" pitchFamily="34" charset="0"/>
              </a:rPr>
              <a:t>Астахов Виктор Викторович</a:t>
            </a:r>
          </a:p>
          <a:p>
            <a:r>
              <a:rPr lang="ru-RU" sz="2400" dirty="0" smtClean="0">
                <a:latin typeface="Calibri" pitchFamily="34" charset="0"/>
              </a:rPr>
              <a:t>кандидат </a:t>
            </a:r>
            <a:r>
              <a:rPr lang="ru-RU" sz="2400" dirty="0">
                <a:latin typeface="Calibri" pitchFamily="34" charset="0"/>
              </a:rPr>
              <a:t>юридических наук</a:t>
            </a:r>
            <a:r>
              <a:rPr lang="ru-RU" sz="2400" dirty="0" smtClean="0">
                <a:latin typeface="Calibri" pitchFamily="34" charset="0"/>
              </a:rPr>
              <a:t>,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профессор</a:t>
            </a:r>
            <a:endParaRPr lang="ru-RU" sz="2400" dirty="0">
              <a:latin typeface="Calibri" pitchFamily="34" charset="0"/>
            </a:endParaRPr>
          </a:p>
        </p:txBody>
      </p:sp>
      <p:pic>
        <p:nvPicPr>
          <p:cNvPr id="8" name="Изображение 7" descr="Anufriev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7597" y="3776626"/>
            <a:ext cx="2146300" cy="285726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37439" y="3471826"/>
            <a:ext cx="39331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ХГУ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НУА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”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акультет 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Референт-переводчик»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700" y="4176736"/>
            <a:ext cx="65647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Численность </a:t>
            </a:r>
            <a:r>
              <a:rPr lang="ru-RU" sz="2400" i="1" dirty="0">
                <a:latin typeface="Calibri" pitchFamily="34" charset="0"/>
              </a:rPr>
              <a:t>студентов на 01.09.2015: </a:t>
            </a:r>
            <a:r>
              <a:rPr lang="en-US" sz="2400" b="1" i="1" dirty="0" smtClean="0">
                <a:latin typeface="Calibri" pitchFamily="34" charset="0"/>
              </a:rPr>
              <a:t>328</a:t>
            </a:r>
            <a:endParaRPr lang="ru-RU" sz="2400" b="1" i="1" dirty="0">
              <a:latin typeface="Calibri" pitchFamily="34" charset="0"/>
            </a:endParaRPr>
          </a:p>
          <a:p>
            <a:endParaRPr lang="en-US" sz="2400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Профиль: </a:t>
            </a:r>
            <a:r>
              <a:rPr lang="ru-RU" sz="2400" i="1" dirty="0">
                <a:latin typeface="Calibri" pitchFamily="34" charset="0"/>
              </a:rPr>
              <a:t>подготовка </a:t>
            </a:r>
            <a:r>
              <a:rPr lang="ru-RU" sz="2400" i="1" dirty="0" smtClean="0">
                <a:latin typeface="Calibri" pitchFamily="34" charset="0"/>
              </a:rPr>
              <a:t>по специальности </a:t>
            </a:r>
            <a:r>
              <a:rPr lang="ru-RU" sz="2400" b="1" i="1" dirty="0" smtClean="0">
                <a:latin typeface="Calibri" pitchFamily="34" charset="0"/>
              </a:rPr>
              <a:t>Филология</a:t>
            </a:r>
          </a:p>
          <a:p>
            <a:endParaRPr lang="en-US" sz="2400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Декан: </a:t>
            </a:r>
            <a:r>
              <a:rPr lang="ru-RU" sz="2400" b="1" dirty="0">
                <a:latin typeface="Calibri" pitchFamily="34" charset="0"/>
              </a:rPr>
              <a:t>Ануфриева Ирина </a:t>
            </a:r>
            <a:r>
              <a:rPr lang="ru-RU" sz="2400" b="1" dirty="0" smtClean="0">
                <a:latin typeface="Calibri" pitchFamily="34" charset="0"/>
              </a:rPr>
              <a:t>Леонидовна</a:t>
            </a:r>
            <a:r>
              <a:rPr lang="en-US" sz="2400" b="1" dirty="0" smtClean="0">
                <a:latin typeface="Calibri" pitchFamily="34" charset="0"/>
              </a:rPr>
              <a:t>, </a:t>
            </a:r>
            <a:r>
              <a:rPr lang="ru-RU" sz="2400" dirty="0" smtClean="0">
                <a:latin typeface="Calibri" pitchFamily="34" charset="0"/>
              </a:rPr>
              <a:t>доцент</a:t>
            </a:r>
            <a:endParaRPr lang="ru-RU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867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Зверко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975" y="233879"/>
            <a:ext cx="2336800" cy="274272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38475" y="5279"/>
            <a:ext cx="45000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ХГУ «НУА» факультет </a:t>
            </a: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оциальный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менеджмент»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2546" y="626617"/>
            <a:ext cx="61747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Численность </a:t>
            </a:r>
            <a:r>
              <a:rPr lang="ru-RU" sz="2400" i="1" dirty="0">
                <a:latin typeface="Calibri" pitchFamily="34" charset="0"/>
              </a:rPr>
              <a:t>студентов на 01.09.2015</a:t>
            </a:r>
            <a:r>
              <a:rPr lang="ru-RU" sz="2400" i="1" dirty="0" smtClean="0">
                <a:latin typeface="Calibri" pitchFamily="34" charset="0"/>
              </a:rPr>
              <a:t>: </a:t>
            </a:r>
            <a:r>
              <a:rPr lang="ru-RU" sz="2400" b="1" i="1" dirty="0" smtClean="0">
                <a:latin typeface="Calibri" pitchFamily="34" charset="0"/>
              </a:rPr>
              <a:t>81</a:t>
            </a:r>
            <a:endParaRPr lang="en-US" sz="2400" b="1" dirty="0">
              <a:latin typeface="Calibri" pitchFamily="34" charset="0"/>
            </a:endParaRPr>
          </a:p>
          <a:p>
            <a:endParaRPr lang="ru-RU" sz="2400" dirty="0" smtClean="0">
              <a:latin typeface="Calibri" pitchFamily="34" charset="0"/>
            </a:endParaRPr>
          </a:p>
          <a:p>
            <a:r>
              <a:rPr lang="ru-RU" sz="2400" dirty="0" smtClean="0">
                <a:latin typeface="Calibri" pitchFamily="34" charset="0"/>
              </a:rPr>
              <a:t>Профиль</a:t>
            </a:r>
            <a:r>
              <a:rPr lang="ru-RU" sz="2400" dirty="0">
                <a:latin typeface="Calibri" pitchFamily="34" charset="0"/>
              </a:rPr>
              <a:t>: </a:t>
            </a:r>
            <a:r>
              <a:rPr lang="ru-RU" sz="2400" i="1" dirty="0" smtClean="0">
                <a:latin typeface="Calibri" pitchFamily="34" charset="0"/>
              </a:rPr>
              <a:t>подготовка </a:t>
            </a:r>
            <a:r>
              <a:rPr lang="ru-RU" sz="2400" i="1" dirty="0">
                <a:latin typeface="Calibri" pitchFamily="34" charset="0"/>
              </a:rPr>
              <a:t>по </a:t>
            </a:r>
            <a:r>
              <a:rPr lang="ru-RU" sz="2400" i="1" dirty="0" smtClean="0">
                <a:latin typeface="Calibri" pitchFamily="34" charset="0"/>
              </a:rPr>
              <a:t>специальности </a:t>
            </a:r>
            <a:r>
              <a:rPr lang="ru-RU" sz="2400" b="1" i="1" dirty="0" smtClean="0">
                <a:latin typeface="Calibri" pitchFamily="34" charset="0"/>
              </a:rPr>
              <a:t>Социология</a:t>
            </a:r>
            <a:endParaRPr lang="en-US" sz="2400" b="1" i="1" dirty="0">
              <a:latin typeface="Calibri" pitchFamily="34" charset="0"/>
            </a:endParaRPr>
          </a:p>
          <a:p>
            <a:endParaRPr lang="en-US" sz="2400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Декан: </a:t>
            </a:r>
            <a:r>
              <a:rPr lang="ru-RU" sz="2400" b="1" dirty="0" err="1">
                <a:latin typeface="Calibri" pitchFamily="34" charset="0"/>
              </a:rPr>
              <a:t>Зверко</a:t>
            </a:r>
            <a:r>
              <a:rPr lang="ru-RU" sz="2400" b="1" dirty="0">
                <a:latin typeface="Calibri" pitchFamily="34" charset="0"/>
              </a:rPr>
              <a:t> Тамара </a:t>
            </a:r>
            <a:r>
              <a:rPr lang="ru-RU" sz="2400" b="1" dirty="0" smtClean="0">
                <a:latin typeface="Calibri" pitchFamily="34" charset="0"/>
              </a:rPr>
              <a:t>Васильевна</a:t>
            </a:r>
            <a:endParaRPr lang="en-US" sz="2400" b="1" dirty="0" smtClean="0">
              <a:latin typeface="Calibri" pitchFamily="34" charset="0"/>
            </a:endParaRPr>
          </a:p>
          <a:p>
            <a:r>
              <a:rPr lang="ru-RU" sz="2400" dirty="0" smtClean="0">
                <a:latin typeface="Calibri" pitchFamily="34" charset="0"/>
              </a:rPr>
              <a:t>кандидат социологических </a:t>
            </a:r>
            <a:r>
              <a:rPr lang="ru-RU" sz="2400" dirty="0">
                <a:latin typeface="Calibri" pitchFamily="34" charset="0"/>
              </a:rPr>
              <a:t>наук</a:t>
            </a:r>
            <a:r>
              <a:rPr lang="ru-RU" sz="2400" dirty="0" smtClean="0">
                <a:latin typeface="Calibri" pitchFamily="34" charset="0"/>
              </a:rPr>
              <a:t>, доцент</a:t>
            </a:r>
            <a:endParaRPr lang="ru-RU" sz="2400" dirty="0">
              <a:latin typeface="Calibri" pitchFamily="34" charset="0"/>
            </a:endParaRPr>
          </a:p>
        </p:txBody>
      </p:sp>
      <p:pic>
        <p:nvPicPr>
          <p:cNvPr id="5" name="Изображение 4" descr="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1488" y="3433317"/>
            <a:ext cx="2017059" cy="30255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4800" y="3433317"/>
            <a:ext cx="591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ХГУ «НУА» факультет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заочно-дистанционного обучения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4264314"/>
            <a:ext cx="6324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Численность </a:t>
            </a:r>
            <a:r>
              <a:rPr lang="ru-RU" sz="2400" i="1" dirty="0">
                <a:latin typeface="Calibri" pitchFamily="34" charset="0"/>
              </a:rPr>
              <a:t>студентов на 01.09.2015: </a:t>
            </a:r>
            <a:r>
              <a:rPr lang="en-US" sz="2400" b="1" i="1" dirty="0" smtClean="0">
                <a:latin typeface="Calibri" pitchFamily="34" charset="0"/>
              </a:rPr>
              <a:t>256</a:t>
            </a:r>
            <a:endParaRPr lang="en-US" sz="2400" b="1" dirty="0">
              <a:latin typeface="Calibri" pitchFamily="34" charset="0"/>
            </a:endParaRPr>
          </a:p>
          <a:p>
            <a:endParaRPr lang="ru-RU" sz="2400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Профиль: получение базового и полного высшего </a:t>
            </a:r>
            <a:r>
              <a:rPr lang="ru-RU" sz="2400" dirty="0" smtClean="0">
                <a:latin typeface="Calibri" pitchFamily="34" charset="0"/>
              </a:rPr>
              <a:t>образования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на </a:t>
            </a:r>
            <a:r>
              <a:rPr lang="ru-RU" sz="2400" b="1" dirty="0" smtClean="0">
                <a:latin typeface="Calibri" pitchFamily="34" charset="0"/>
              </a:rPr>
              <a:t>заочной основе</a:t>
            </a:r>
          </a:p>
          <a:p>
            <a:endParaRPr lang="en-US" sz="2400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Декан: </a:t>
            </a:r>
            <a:r>
              <a:rPr lang="ru-RU" sz="2400" b="1" dirty="0">
                <a:latin typeface="Calibri" pitchFamily="34" charset="0"/>
              </a:rPr>
              <a:t>Корниенко Вера </a:t>
            </a:r>
            <a:r>
              <a:rPr lang="ru-RU" sz="2400" b="1" dirty="0" smtClean="0">
                <a:latin typeface="Calibri" pitchFamily="34" charset="0"/>
              </a:rPr>
              <a:t>Николаевна</a:t>
            </a:r>
            <a:endParaRPr lang="en-US" sz="2400" b="1" dirty="0" smtClean="0">
              <a:latin typeface="Calibri" pitchFamily="34" charset="0"/>
            </a:endParaRPr>
          </a:p>
          <a:p>
            <a:r>
              <a:rPr lang="ru-RU" sz="2400" dirty="0" smtClean="0">
                <a:latin typeface="Calibri" pitchFamily="34" charset="0"/>
              </a:rPr>
              <a:t>кандидат </a:t>
            </a:r>
            <a:r>
              <a:rPr lang="ru-RU" sz="2400" dirty="0">
                <a:latin typeface="Calibri" pitchFamily="34" charset="0"/>
              </a:rPr>
              <a:t>исторических наук</a:t>
            </a:r>
            <a:r>
              <a:rPr lang="ru-RU" sz="2400" dirty="0" smtClean="0">
                <a:latin typeface="Calibri" pitchFamily="34" charset="0"/>
              </a:rPr>
              <a:t>, доцент</a:t>
            </a:r>
            <a:endParaRPr lang="ru-RU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294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жная">
  <a:themeElements>
    <a:clrScheme name="Важ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Важ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аж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Важная.thmx</Template>
  <TotalTime>1041</TotalTime>
  <Words>614</Words>
  <Application>Microsoft Office PowerPoint</Application>
  <PresentationFormat>Экран (4:3)</PresentationFormat>
  <Paragraphs>65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Важная</vt:lpstr>
      <vt:lpstr>Создание  авторской  модели непрерывного  образования. Ключевые  этапы  развития  Народной  украинской  Академии.</vt:lpstr>
      <vt:lpstr>ЛИТЕРАТУРА:</vt:lpstr>
      <vt:lpstr>Слайд 3</vt:lpstr>
      <vt:lpstr>Социальные и экономические Реалии в Украине после распада СССР</vt:lpstr>
      <vt:lpstr>Первооснователи НУА</vt:lpstr>
      <vt:lpstr>         Как создавалась НУА </vt:lpstr>
      <vt:lpstr>Слайд 7</vt:lpstr>
      <vt:lpstr>Слайд 8</vt:lpstr>
      <vt:lpstr>Слайд 9</vt:lpstr>
      <vt:lpstr>Слайд 10</vt:lpstr>
      <vt:lpstr>«Ученье свет, а неученье – тьма»     Александр Суворов</vt:lpstr>
      <vt:lpstr>Слайд 12</vt:lpstr>
      <vt:lpstr>       Cпасибо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Образование Интеллигентность Культура</dc:title>
  <dc:creator>Mishael</dc:creator>
  <cp:lastModifiedBy>User</cp:lastModifiedBy>
  <cp:revision>81</cp:revision>
  <dcterms:created xsi:type="dcterms:W3CDTF">2015-10-31T15:26:49Z</dcterms:created>
  <dcterms:modified xsi:type="dcterms:W3CDTF">2015-11-24T20:11:04Z</dcterms:modified>
</cp:coreProperties>
</file>