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9" r:id="rId12"/>
    <p:sldId id="270" r:id="rId13"/>
    <p:sldId id="269" r:id="rId14"/>
    <p:sldId id="26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39140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607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7007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281114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0212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6339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6058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6591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7265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12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2459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9268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811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266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1769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5432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2080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accent2">
                <a:lumMod val="40000"/>
                <a:lumOff val="60000"/>
              </a:schemeClr>
            </a:gs>
            <a:gs pos="26000">
              <a:schemeClr val="accent2">
                <a:lumMod val="95000"/>
                <a:lumOff val="5000"/>
              </a:schemeClr>
            </a:gs>
            <a:gs pos="45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50148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6523" y="234238"/>
            <a:ext cx="59496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Calibri" pitchFamily="34" charset="0"/>
              </a:rPr>
              <a:t>Объединения (ассоциации) выпускников: исторические аналоги</a:t>
            </a:r>
            <a:endParaRPr lang="ru-RU" sz="7200" dirty="0">
              <a:latin typeface="Calibri" pitchFamily="34" charset="0"/>
            </a:endParaRPr>
          </a:p>
        </p:txBody>
      </p:sp>
      <p:pic>
        <p:nvPicPr>
          <p:cNvPr id="3" name="Picture 5" descr="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1814" y="1798137"/>
            <a:ext cx="2592288" cy="274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88926" y="5996226"/>
            <a:ext cx="500307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libri" pitchFamily="34" charset="0"/>
              </a:rPr>
              <a:t>Синяева Анастасия, БУ-31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550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8252" y="266382"/>
            <a:ext cx="10619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800" b="1" u="sng" dirty="0">
                <a:latin typeface="Calibri" panose="020F0502020204030204" pitchFamily="34" charset="0"/>
              </a:rPr>
              <a:t>Ассоциация</a:t>
            </a:r>
            <a:r>
              <a:rPr lang="ru-RU" altLang="ru-RU" sz="3600" b="1" u="sng" dirty="0">
                <a:latin typeface="Calibri" panose="020F0502020204030204" pitchFamily="34" charset="0"/>
              </a:rPr>
              <a:t> </a:t>
            </a:r>
            <a:r>
              <a:rPr lang="ru-RU" altLang="ru-RU" sz="4800" b="1" u="sng" dirty="0">
                <a:latin typeface="Calibri" panose="020F0502020204030204" pitchFamily="34" charset="0"/>
              </a:rPr>
              <a:t>выпускников</a:t>
            </a:r>
            <a:r>
              <a:rPr lang="ru-RU" altLang="ru-RU" sz="3600" b="1" u="sng" dirty="0">
                <a:latin typeface="Calibri" panose="020F0502020204030204" pitchFamily="34" charset="0"/>
              </a:rPr>
              <a:t> </a:t>
            </a:r>
            <a:r>
              <a:rPr lang="ru-RU" altLang="ru-RU" sz="4800" b="1" u="sng" dirty="0" smtClean="0">
                <a:latin typeface="Calibri" panose="020F0502020204030204" pitchFamily="34" charset="0"/>
              </a:rPr>
              <a:t>ХГУ </a:t>
            </a:r>
            <a:r>
              <a:rPr lang="ru-RU" altLang="ru-RU" sz="4800" b="1" u="sng" dirty="0">
                <a:latin typeface="Calibri" panose="020F0502020204030204" pitchFamily="34" charset="0"/>
              </a:rPr>
              <a:t>«НУА»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0332" y="5843156"/>
            <a:ext cx="63355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latin typeface="Calibri" panose="020F0502020204030204" pitchFamily="34" charset="0"/>
              </a:rPr>
              <a:t>Создана 26 сентября 1998</a:t>
            </a:r>
            <a:r>
              <a:rPr lang="ru-RU" altLang="ru-RU" sz="2400" b="1" dirty="0">
                <a:latin typeface="Calibri" panose="020F0502020204030204" pitchFamily="34" charset="0"/>
              </a:rPr>
              <a:t> </a:t>
            </a:r>
            <a:r>
              <a:rPr lang="ru-RU" altLang="ru-RU" sz="3600" b="1" dirty="0">
                <a:latin typeface="Calibri" panose="020F0502020204030204" pitchFamily="34" charset="0"/>
              </a:rPr>
              <a:t>года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0194" y="4527337"/>
            <a:ext cx="1905000" cy="19621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4738" y="1322316"/>
            <a:ext cx="7782432" cy="429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164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4741" y="166358"/>
            <a:ext cx="991048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latin typeface="Calibri" pitchFamily="34" charset="0"/>
                <a:cs typeface="Times New Roman" panose="02020603050405020304" pitchFamily="18" charset="0"/>
              </a:rPr>
              <a:t>Основополагающей целью работы </a:t>
            </a:r>
            <a:r>
              <a:rPr lang="ru-RU" sz="3600" b="1" u="sng" dirty="0" smtClean="0">
                <a:latin typeface="Calibri" pitchFamily="34" charset="0"/>
                <a:cs typeface="Times New Roman" panose="02020603050405020304" pitchFamily="18" charset="0"/>
              </a:rPr>
              <a:t>ассоциации НУА </a:t>
            </a:r>
            <a:r>
              <a:rPr lang="ru-RU" sz="3600" b="1" u="sng" dirty="0">
                <a:latin typeface="Calibri" pitchFamily="34" charset="0"/>
                <a:cs typeface="Times New Roman" panose="02020603050405020304" pitchFamily="18" charset="0"/>
              </a:rPr>
              <a:t>является: 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8520" y="1593034"/>
            <a:ext cx="1046181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3" lvl="0" indent="25082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Calibri" pitchFamily="34" charset="0"/>
                <a:cs typeface="Times New Roman" panose="02020603050405020304" pitchFamily="18" charset="0"/>
              </a:rPr>
              <a:t>поддержка </a:t>
            </a: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и содействие укреплению творческих и деловых контактов выпускников различных поколений и специальностей;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у</a:t>
            </a:r>
            <a:r>
              <a:rPr lang="ru-RU" sz="2800" dirty="0" smtClean="0">
                <a:latin typeface="Calibri" pitchFamily="34" charset="0"/>
                <a:cs typeface="Times New Roman" panose="02020603050405020304" pitchFamily="18" charset="0"/>
              </a:rPr>
              <a:t>частие </a:t>
            </a: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в трудоустройстве специалистов новых выпусков;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ф</a:t>
            </a:r>
            <a:r>
              <a:rPr lang="ru-RU" sz="2800" dirty="0" smtClean="0">
                <a:latin typeface="Calibri" pitchFamily="34" charset="0"/>
                <a:cs typeface="Times New Roman" panose="02020603050405020304" pitchFamily="18" charset="0"/>
              </a:rPr>
              <a:t>ормирование </a:t>
            </a: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и развитие базы данных, присутствие в </a:t>
            </a:r>
            <a:r>
              <a:rPr lang="ru-RU" sz="2800" dirty="0" err="1">
                <a:latin typeface="Calibri" pitchFamily="34" charset="0"/>
                <a:cs typeface="Times New Roman" panose="02020603050405020304" pitchFamily="18" charset="0"/>
              </a:rPr>
              <a:t>соцсетях</a:t>
            </a: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Calibri" pitchFamily="34" charset="0"/>
                <a:cs typeface="Times New Roman" panose="02020603050405020304" pitchFamily="18" charset="0"/>
              </a:rPr>
              <a:t>оординация</a:t>
            </a: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, анализ и помощь в реализации инициатив студентов и выпускников;</a:t>
            </a:r>
          </a:p>
          <a:p>
            <a:pPr lvl="0" indent="268288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Calibri" pitchFamily="34" charset="0"/>
                <a:cs typeface="Times New Roman" panose="02020603050405020304" pitchFamily="18" charset="0"/>
              </a:rPr>
              <a:t>одействие </a:t>
            </a:r>
            <a:r>
              <a:rPr lang="ru-RU" sz="2800" dirty="0">
                <a:latin typeface="Calibri" pitchFamily="34" charset="0"/>
                <a:cs typeface="Times New Roman" panose="02020603050405020304" pitchFamily="18" charset="0"/>
              </a:rPr>
              <a:t>созданию эффективных форм участия выпускников в развитии проектов и программ в интересах вуза;</a:t>
            </a:r>
          </a:p>
          <a:p>
            <a:pPr algn="just"/>
            <a:endParaRPr lang="ru-RU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46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3245" y="362585"/>
            <a:ext cx="10233800" cy="4351338"/>
          </a:xfrm>
        </p:spPr>
        <p:txBody>
          <a:bodyPr>
            <a:normAutofit lnSpcReduction="10000"/>
          </a:bodyPr>
          <a:lstStyle/>
          <a:p>
            <a:pPr marL="285750" lvl="0" indent="-285750" algn="just">
              <a:lnSpc>
                <a:spcPct val="150000"/>
              </a:lnSpc>
            </a:pPr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помощь в проведении академических мероприятий;</a:t>
            </a:r>
          </a:p>
          <a:p>
            <a:pPr marL="17463" lvl="0" indent="250825" algn="just">
              <a:lnSpc>
                <a:spcPct val="150000"/>
              </a:lnSpc>
            </a:pPr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обмен профессиональным опытом, развитие научного и интеллектуального потенциала студентов; </a:t>
            </a:r>
          </a:p>
          <a:p>
            <a:pPr marL="285750" lvl="0" indent="-285750" algn="just">
              <a:lnSpc>
                <a:spcPct val="150000"/>
              </a:lnSpc>
            </a:pPr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организация стажировок на предприятии; </a:t>
            </a:r>
          </a:p>
          <a:p>
            <a:pPr marL="285750" lvl="0" indent="-285750" algn="just">
              <a:lnSpc>
                <a:spcPct val="150000"/>
              </a:lnSpc>
            </a:pPr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повышение конкурентоспособности НУА; </a:t>
            </a:r>
          </a:p>
          <a:p>
            <a:pPr marL="285750" lvl="0" indent="-285750" algn="just">
              <a:lnSpc>
                <a:spcPct val="150000"/>
              </a:lnSpc>
            </a:pPr>
            <a:r>
              <a:rPr lang="ru-RU" dirty="0" smtClean="0">
                <a:latin typeface="Calibri" pitchFamily="34" charset="0"/>
                <a:cs typeface="Times New Roman" panose="02020603050405020304" pitchFamily="18" charset="0"/>
              </a:rPr>
              <a:t>сохранение и приумножение академических ценностей.</a:t>
            </a:r>
          </a:p>
          <a:p>
            <a:pPr algn="just"/>
            <a:endParaRPr lang="ru-RU" sz="3200" dirty="0" smtClean="0">
              <a:latin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>
          <a:xfrm>
            <a:off x="611187" y="188913"/>
            <a:ext cx="10963191" cy="1206750"/>
          </a:xfrm>
        </p:spPr>
        <p:txBody>
          <a:bodyPr/>
          <a:lstStyle/>
          <a:p>
            <a:pPr algn="ctr"/>
            <a:r>
              <a:rPr lang="ru-RU" altLang="ru-RU" sz="36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Объем крупнейших </a:t>
            </a:r>
            <a:r>
              <a:rPr lang="ru-RU" altLang="ru-RU" sz="3600" b="1" u="sng" dirty="0" err="1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эндаументов</a:t>
            </a:r>
            <a:r>
              <a:rPr lang="ru-RU" altLang="ru-RU" sz="36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 </a:t>
            </a:r>
            <a:br>
              <a:rPr lang="ru-RU" altLang="ru-RU" sz="36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</a:br>
            <a:r>
              <a:rPr lang="ru-RU" altLang="ru-RU" sz="36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университетов США, 2013 год (млрд. </a:t>
            </a:r>
            <a:r>
              <a:rPr lang="en-US" altLang="ru-RU" sz="36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$</a:t>
            </a:r>
            <a:r>
              <a:rPr lang="ru-RU" altLang="ru-RU" sz="36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)</a:t>
            </a:r>
            <a:r>
              <a:rPr lang="ru-RU" alt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514" y="1564989"/>
            <a:ext cx="7808536" cy="529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576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681" y="587685"/>
            <a:ext cx="10570977" cy="469700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Calibri" pitchFamily="34" charset="0"/>
              </a:rPr>
              <a:t>СПАСИБО ЗА ВНИМАНИЕ!</a:t>
            </a:r>
            <a:endParaRPr lang="ru-RU" sz="5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9600" y="6197019"/>
            <a:ext cx="36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nastia30081996@mail.ru</a:t>
            </a:r>
            <a:endParaRPr lang="ru-RU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789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2387" y="0"/>
            <a:ext cx="9870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Calibri" pitchFamily="34" charset="0"/>
                <a:cs typeface="Times New Roman" panose="02020603050405020304" pitchFamily="18" charset="0"/>
              </a:rPr>
              <a:t>Литература:</a:t>
            </a:r>
            <a:endParaRPr lang="ru-RU" sz="3600" b="1" u="sng" dirty="0"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2458" y="705729"/>
            <a:ext cx="1154086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2563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Calibri" pitchFamily="34" charset="0"/>
              </a:rPr>
              <a:t>  Астахова В.И. Воспитание на традициях: некоторые вопросы методологии и методики: [из опыта ХГУ "НУА"] / В.И. Астахова // Вчені зап. Харк. гуманіт. ун-ту "Нар. </a:t>
            </a:r>
            <a:r>
              <a:rPr lang="ru-RU" sz="2400" dirty="0" err="1" smtClean="0">
                <a:latin typeface="Calibri" pitchFamily="34" charset="0"/>
              </a:rPr>
              <a:t>укр</a:t>
            </a:r>
            <a:r>
              <a:rPr lang="ru-RU" sz="2400" dirty="0" smtClean="0">
                <a:latin typeface="Calibri" pitchFamily="34" charset="0"/>
              </a:rPr>
              <a:t>. акад.". – 2008. – Т. 14. – С. 7-21.</a:t>
            </a:r>
            <a:endParaRPr lang="en-US" sz="2400" dirty="0" smtClean="0">
              <a:latin typeface="Calibri" pitchFamily="34" charset="0"/>
            </a:endParaRPr>
          </a:p>
          <a:p>
            <a:pPr lvl="0" indent="268288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Calibri" pitchFamily="34" charset="0"/>
              </a:rPr>
              <a:t>Издания Народной украинской академии, 1992-2001 : </a:t>
            </a:r>
            <a:r>
              <a:rPr lang="ru-RU" sz="2400" dirty="0" err="1" smtClean="0">
                <a:latin typeface="Calibri" pitchFamily="34" charset="0"/>
              </a:rPr>
              <a:t>Библиогр</a:t>
            </a:r>
            <a:r>
              <a:rPr lang="ru-RU" sz="2400" dirty="0" smtClean="0">
                <a:latin typeface="Calibri" pitchFamily="34" charset="0"/>
              </a:rPr>
              <a:t>. указ. / Нар. </a:t>
            </a:r>
            <a:r>
              <a:rPr lang="ru-RU" sz="2400" dirty="0" err="1" smtClean="0">
                <a:latin typeface="Calibri" pitchFamily="34" charset="0"/>
              </a:rPr>
              <a:t>укр</a:t>
            </a:r>
            <a:r>
              <a:rPr lang="ru-RU" sz="2400" dirty="0" smtClean="0">
                <a:latin typeface="Calibri" pitchFamily="34" charset="0"/>
              </a:rPr>
              <a:t>. акад. Центр </a:t>
            </a:r>
            <a:r>
              <a:rPr lang="ru-RU" sz="2400" dirty="0" err="1" smtClean="0">
                <a:latin typeface="Calibri" pitchFamily="34" charset="0"/>
              </a:rPr>
              <a:t>науч.-гуманитар</a:t>
            </a:r>
            <a:r>
              <a:rPr lang="ru-RU" sz="2400" dirty="0" smtClean="0">
                <a:latin typeface="Calibri" pitchFamily="34" charset="0"/>
              </a:rPr>
              <a:t>. </a:t>
            </a:r>
            <a:r>
              <a:rPr lang="ru-RU" sz="2400" dirty="0" err="1" smtClean="0">
                <a:latin typeface="Calibri" pitchFamily="34" charset="0"/>
              </a:rPr>
              <a:t>информ</a:t>
            </a:r>
            <a:r>
              <a:rPr lang="ru-RU" sz="2400" dirty="0" smtClean="0">
                <a:latin typeface="Calibri" pitchFamily="34" charset="0"/>
              </a:rPr>
              <a:t>. - Х., 2001.- 127 с.</a:t>
            </a:r>
          </a:p>
          <a:p>
            <a:pPr lvl="0" indent="268288" algn="just">
              <a:lnSpc>
                <a:spcPct val="150000"/>
              </a:lnSpc>
              <a:buFont typeface="+mj-lt"/>
              <a:buAutoNum type="arabicPeriod"/>
              <a:tabLst>
                <a:tab pos="268288" algn="l"/>
              </a:tabLst>
            </a:pPr>
            <a:r>
              <a:rPr lang="ru-RU" sz="2400" dirty="0" smtClean="0">
                <a:latin typeface="Calibri" pitchFamily="34" charset="0"/>
              </a:rPr>
              <a:t>Народная украинская академия: вчера, сегодня, завтра... : [</a:t>
            </a:r>
            <a:r>
              <a:rPr lang="ru-RU" sz="2400" dirty="0" err="1" smtClean="0">
                <a:latin typeface="Calibri" pitchFamily="34" charset="0"/>
              </a:rPr>
              <a:t>юбилейн</a:t>
            </a:r>
            <a:r>
              <a:rPr lang="ru-RU" sz="2400" dirty="0" smtClean="0">
                <a:latin typeface="Calibri" pitchFamily="34" charset="0"/>
              </a:rPr>
              <a:t>. </a:t>
            </a:r>
            <a:r>
              <a:rPr lang="ru-RU" sz="2400" dirty="0" err="1" smtClean="0">
                <a:latin typeface="Calibri" pitchFamily="34" charset="0"/>
              </a:rPr>
              <a:t>вып</a:t>
            </a:r>
            <a:r>
              <a:rPr lang="ru-RU" sz="2400" dirty="0" smtClean="0">
                <a:latin typeface="Calibri" pitchFamily="34" charset="0"/>
              </a:rPr>
              <a:t>. / Нар. </a:t>
            </a:r>
            <a:r>
              <a:rPr lang="ru-RU" sz="2400" dirty="0" err="1" smtClean="0">
                <a:latin typeface="Calibri" pitchFamily="34" charset="0"/>
              </a:rPr>
              <a:t>укр</a:t>
            </a:r>
            <a:r>
              <a:rPr lang="ru-RU" sz="2400" dirty="0" smtClean="0">
                <a:latin typeface="Calibri" pitchFamily="34" charset="0"/>
              </a:rPr>
              <a:t>. акад. ; рук. авт. коллектива В.И. Астахова ; под общ. ред. Е.В. Астаховой]. - Х., 2001. - 188 с. : ил.</a:t>
            </a:r>
            <a:endParaRPr lang="en-US" sz="2400" dirty="0" smtClean="0">
              <a:latin typeface="Calibri" pitchFamily="34" charset="0"/>
            </a:endParaRPr>
          </a:p>
          <a:p>
            <a:pPr indent="268288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Calibri" pitchFamily="34" charset="0"/>
              </a:rPr>
              <a:t>Очерки истории Народной украинской академии / Нар. </a:t>
            </a:r>
            <a:r>
              <a:rPr lang="ru-RU" sz="2400" dirty="0" err="1" smtClean="0">
                <a:latin typeface="Calibri" pitchFamily="34" charset="0"/>
              </a:rPr>
              <a:t>укр</a:t>
            </a:r>
            <a:r>
              <a:rPr lang="ru-RU" sz="2400" dirty="0" smtClean="0">
                <a:latin typeface="Calibri" pitchFamily="34" charset="0"/>
              </a:rPr>
              <a:t>. акад. ; под общ. ред.: В.И. Астаховой, Е.В. Астаховой ; [</a:t>
            </a:r>
            <a:r>
              <a:rPr lang="ru-RU" sz="2400" dirty="0" err="1" smtClean="0">
                <a:latin typeface="Calibri" pitchFamily="34" charset="0"/>
              </a:rPr>
              <a:t>редкол</a:t>
            </a:r>
            <a:r>
              <a:rPr lang="ru-RU" sz="2400" dirty="0" smtClean="0">
                <a:latin typeface="Calibri" pitchFamily="34" charset="0"/>
              </a:rPr>
              <a:t>.: Астахова В.И. и др.]. - Х. : Изд-во НУА, 2006. - 519 с. : ил.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510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11570" y="508155"/>
            <a:ext cx="10374051" cy="2970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alt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Ассоциация выпускников</a:t>
            </a:r>
            <a:r>
              <a:rPr lang="ru-RU" alt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– общественная организация, деятельность которой направлена на развитие взаимовыгодных отношений между вузом, его выпускниками и бизнес средой.</a:t>
            </a:r>
          </a:p>
        </p:txBody>
      </p:sp>
      <p:pic>
        <p:nvPicPr>
          <p:cNvPr id="6" name="Picture 6" descr="ALUMNI-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1815" y="3237247"/>
            <a:ext cx="3959225" cy="329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86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595" y="3838075"/>
            <a:ext cx="11820405" cy="3019925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3200" dirty="0">
                <a:solidFill>
                  <a:schemeClr val="tx1"/>
                </a:solidFill>
                <a:latin typeface="Calibri" panose="020F0502020204030204" pitchFamily="34" charset="0"/>
              </a:rPr>
              <a:t>основан в 1701 году </a:t>
            </a: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–</a:t>
            </a:r>
            <a:r>
              <a:rPr lang="ru-RU" altLang="ru-RU" sz="3200" dirty="0">
                <a:solidFill>
                  <a:schemeClr val="tx1"/>
                </a:solidFill>
                <a:latin typeface="Calibri" panose="020F0502020204030204" pitchFamily="34" charset="0"/>
              </a:rPr>
              <a:t> США;</a:t>
            </a:r>
          </a:p>
          <a:p>
            <a:pPr algn="just">
              <a:lnSpc>
                <a:spcPct val="100000"/>
              </a:lnSpc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3200" dirty="0">
                <a:solidFill>
                  <a:schemeClr val="tx1"/>
                </a:solidFill>
                <a:latin typeface="Calibri" panose="020F0502020204030204" pitchFamily="34" charset="0"/>
              </a:rPr>
              <a:t>включает в себя 12 подразделений: </a:t>
            </a:r>
            <a:r>
              <a:rPr lang="ru-RU" altLang="ru-RU" sz="3200" dirty="0" err="1">
                <a:solidFill>
                  <a:schemeClr val="tx1"/>
                </a:solidFill>
                <a:latin typeface="Calibri" panose="020F0502020204030204" pitchFamily="34" charset="0"/>
              </a:rPr>
              <a:t>бакалавриат</a:t>
            </a:r>
            <a:r>
              <a:rPr lang="ru-RU" altLang="ru-RU" sz="3200" dirty="0">
                <a:solidFill>
                  <a:schemeClr val="tx1"/>
                </a:solidFill>
                <a:latin typeface="Calibri" panose="020F0502020204030204" pitchFamily="34" charset="0"/>
              </a:rPr>
              <a:t>, аспирантуру и 10 факультетов по разным профессиональным программам; </a:t>
            </a:r>
          </a:p>
          <a:p>
            <a:pPr algn="just">
              <a:lnSpc>
                <a:spcPct val="100000"/>
              </a:lnSpc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3200" dirty="0">
                <a:solidFill>
                  <a:schemeClr val="tx1"/>
                </a:solidFill>
                <a:latin typeface="Calibri" panose="020F0502020204030204" pitchFamily="34" charset="0"/>
              </a:rPr>
              <a:t>входит в «Лигу плюща» –  сообщество восьми наиболее престижных частных американских университетов.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7347" y="0"/>
            <a:ext cx="6069310" cy="4547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595" y="240631"/>
            <a:ext cx="2117558" cy="267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336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526" y="189331"/>
            <a:ext cx="11633474" cy="2770438"/>
          </a:xfrm>
        </p:spPr>
        <p:txBody>
          <a:bodyPr/>
          <a:lstStyle/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основана в 1908 году – США;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впервые введена в процесс обучения методика «кейс-</a:t>
            </a:r>
            <a:r>
              <a:rPr lang="ru-RU" altLang="ru-RU" dirty="0" err="1">
                <a:solidFill>
                  <a:schemeClr val="tx1"/>
                </a:solidFill>
                <a:latin typeface="Calibri" panose="020F0502020204030204" pitchFamily="34" charset="0"/>
              </a:rPr>
              <a:t>стадис</a:t>
            </a: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»;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полная программа прохождения обучения по программе MBA;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первое место в списке американских бизнес-школ;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входит в число шести бизнес-школ университетов Лиги </a:t>
            </a:r>
            <a:r>
              <a:rPr lang="ru-RU" altLang="ru-RU" dirty="0" smtClean="0">
                <a:solidFill>
                  <a:schemeClr val="tx1"/>
                </a:solidFill>
                <a:latin typeface="Calibri" panose="020F0502020204030204" pitchFamily="34" charset="0"/>
              </a:rPr>
              <a:t>Плюща.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4105" y="2959769"/>
            <a:ext cx="9023684" cy="342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458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1032" y="261520"/>
            <a:ext cx="8721832" cy="2216986"/>
          </a:xfrm>
        </p:spPr>
        <p:txBody>
          <a:bodyPr/>
          <a:lstStyle/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основан в 1991 году – Венгрия;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аккредитация в США и Евросоюзе;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более 1500 студентов из 100 стран;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стипендиальный фонд – 400 миллионов евро.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15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3761354" cy="144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2687" y="2301268"/>
            <a:ext cx="6669440" cy="438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951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3116" y="679117"/>
            <a:ext cx="4908884" cy="5005137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основан в 1755 году – Россия;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включает в себя 15 НИИ;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41 факультет;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более 300 кафедр;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5 филиалов;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выпускники – лауреаты </a:t>
            </a:r>
            <a:r>
              <a:rPr lang="ru-RU" altLang="ru-RU" dirty="0" smtClean="0">
                <a:solidFill>
                  <a:schemeClr val="tx1"/>
                </a:solidFill>
                <a:latin typeface="Calibri" panose="020F0502020204030204" pitchFamily="34" charset="0"/>
              </a:rPr>
              <a:t>Нобелевской </a:t>
            </a: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премии, </a:t>
            </a:r>
            <a:r>
              <a:rPr lang="ru-RU" altLang="ru-RU" dirty="0" smtClean="0">
                <a:solidFill>
                  <a:schemeClr val="tx1"/>
                </a:solidFill>
                <a:latin typeface="Calibri" panose="020F0502020204030204" pitchFamily="34" charset="0"/>
              </a:rPr>
              <a:t>лауреаты </a:t>
            </a: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премии </a:t>
            </a:r>
            <a:r>
              <a:rPr lang="ru-RU" altLang="ru-RU" dirty="0" err="1">
                <a:solidFill>
                  <a:schemeClr val="tx1"/>
                </a:solidFill>
                <a:latin typeface="Calibri" panose="020F0502020204030204" pitchFamily="34" charset="0"/>
              </a:rPr>
              <a:t>Филдса</a:t>
            </a: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первое место среди вузов РФ.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278" y="679117"/>
            <a:ext cx="7039838" cy="4693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6211" y="5045992"/>
            <a:ext cx="1835659" cy="181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540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>
          <a:xfrm>
            <a:off x="5832693" y="3761112"/>
            <a:ext cx="6176683" cy="2900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издание первых отечественных газет и журналов, создание первых научных обществ;</a:t>
            </a:r>
          </a:p>
          <a:p>
            <a:pPr marL="425450" indent="-342900" algn="just">
              <a:lnSpc>
                <a:spcPct val="100000"/>
              </a:lnSpc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20 факультетов;</a:t>
            </a:r>
          </a:p>
          <a:p>
            <a:pPr marL="425450" indent="-342900" algn="just">
              <a:lnSpc>
                <a:spcPct val="100000"/>
              </a:lnSpc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более 15 тысяч студентов.</a:t>
            </a:r>
          </a:p>
          <a:p>
            <a:pPr marL="425450" indent="-342900"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ru-RU" altLang="ru-RU" sz="2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74450" y="261263"/>
            <a:ext cx="32430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indent="-285750" algn="just">
              <a:spcBef>
                <a:spcPct val="20000"/>
              </a:spcBef>
              <a:buClr>
                <a:srgbClr val="002060"/>
              </a:buClr>
              <a:buSzPct val="90000"/>
              <a:buFont typeface="Wingdings" panose="05000000000000000000" pitchFamily="2" charset="2"/>
              <a:buChar char="§"/>
            </a:pPr>
            <a:r>
              <a:rPr lang="ru-RU" alt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ru-RU" altLang="ru-RU" sz="2400" dirty="0">
                <a:latin typeface="Calibri" panose="020F0502020204030204" pitchFamily="34" charset="0"/>
              </a:rPr>
              <a:t>основан в 1804 году;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8067" y="845614"/>
            <a:ext cx="6447086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indent="-285750" algn="just">
              <a:spcBef>
                <a:spcPct val="20000"/>
              </a:spcBef>
              <a:buClr>
                <a:srgbClr val="002060"/>
              </a:buClr>
              <a:buSzPct val="90000"/>
              <a:buFont typeface="Wingdings" panose="05000000000000000000" pitchFamily="2" charset="2"/>
              <a:buChar char="§"/>
            </a:pPr>
            <a:r>
              <a:rPr lang="ru-RU" alt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ru-RU" altLang="ru-RU" sz="2400" dirty="0">
                <a:latin typeface="Calibri" panose="020F0502020204030204" pitchFamily="34" charset="0"/>
              </a:rPr>
              <a:t>один из старейших вузовских музеев мира – </a:t>
            </a:r>
          </a:p>
          <a:p>
            <a:pPr algn="just">
              <a:spcBef>
                <a:spcPct val="20000"/>
              </a:spcBef>
              <a:buClr>
                <a:srgbClr val="002060"/>
              </a:buClr>
              <a:buSzPct val="90000"/>
            </a:pPr>
            <a:r>
              <a:rPr lang="ru-RU" altLang="ru-RU" sz="2400" dirty="0" smtClean="0">
                <a:latin typeface="Calibri" panose="020F0502020204030204" pitchFamily="34" charset="0"/>
              </a:rPr>
              <a:t>музей </a:t>
            </a:r>
            <a:r>
              <a:rPr lang="ru-RU" altLang="ru-RU" sz="2400" dirty="0">
                <a:latin typeface="Calibri" panose="020F0502020204030204" pitchFamily="34" charset="0"/>
              </a:rPr>
              <a:t>природы университета; 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42652" y="1697022"/>
            <a:ext cx="6584559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 algn="just">
              <a:spcBef>
                <a:spcPct val="20000"/>
              </a:spcBef>
              <a:buClr>
                <a:srgbClr val="002060"/>
              </a:buClr>
              <a:buSzPct val="90000"/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Calibri" panose="020F0502020204030204" pitchFamily="34" charset="0"/>
              </a:rPr>
              <a:t> с 1808 года функционирует астрономическая </a:t>
            </a:r>
          </a:p>
          <a:p>
            <a:pPr algn="just">
              <a:spcBef>
                <a:spcPct val="20000"/>
              </a:spcBef>
              <a:buClr>
                <a:srgbClr val="002060"/>
              </a:buClr>
              <a:buSzPct val="90000"/>
            </a:pPr>
            <a:r>
              <a:rPr lang="ru-RU" altLang="ru-RU" sz="2400" dirty="0" smtClean="0">
                <a:latin typeface="Calibri" panose="020F0502020204030204" pitchFamily="34" charset="0"/>
              </a:rPr>
              <a:t>обсерватория</a:t>
            </a:r>
            <a:r>
              <a:rPr lang="ru-RU" altLang="ru-RU" sz="2400" dirty="0">
                <a:latin typeface="Calibri" panose="020F0502020204030204" pitchFamily="34" charset="0"/>
              </a:rPr>
              <a:t>;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065" y="278873"/>
            <a:ext cx="3457575" cy="34480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001" y="2857782"/>
            <a:ext cx="5142252" cy="388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78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9579" y="216568"/>
            <a:ext cx="4499811" cy="4475747"/>
          </a:xfrm>
        </p:spPr>
        <p:txBody>
          <a:bodyPr/>
          <a:lstStyle/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основан в 1885 году;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24 факультета;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96 специальностей;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более 26 тысяч студентов;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 функционирование </a:t>
            </a:r>
            <a:r>
              <a:rPr lang="ru-RU" altLang="ru-RU" dirty="0" smtClean="0">
                <a:solidFill>
                  <a:schemeClr val="tx1"/>
                </a:solidFill>
                <a:latin typeface="Calibri" panose="020F0502020204030204" pitchFamily="34" charset="0"/>
              </a:rPr>
              <a:t>межотраслевого </a:t>
            </a:r>
            <a:r>
              <a:rPr lang="ru-RU" altLang="ru-RU" dirty="0">
                <a:solidFill>
                  <a:schemeClr val="tx1"/>
                </a:solidFill>
                <a:latin typeface="Calibri" panose="020F0502020204030204" pitchFamily="34" charset="0"/>
              </a:rPr>
              <a:t>института последипломного образования; </a:t>
            </a:r>
          </a:p>
          <a:p>
            <a:pPr marL="0" indent="0" algn="just">
              <a:buNone/>
            </a:pP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011" y="3108970"/>
            <a:ext cx="579922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2800" dirty="0" smtClean="0">
                <a:latin typeface="Calibri" panose="020F0502020204030204" pitchFamily="34" charset="0"/>
              </a:rPr>
              <a:t>активная международная деятельность </a:t>
            </a:r>
            <a:r>
              <a:rPr lang="ru-RU" altLang="ru-RU" sz="2800" dirty="0">
                <a:latin typeface="Calibri" panose="020F0502020204030204" pitchFamily="34" charset="0"/>
              </a:rPr>
              <a:t>с заграничными партнерами – 64 высшими учебными заведениями и фирмами с 24 стран мира;</a:t>
            </a:r>
          </a:p>
          <a:p>
            <a:pPr marL="285750" indent="-285750"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ru-RU" altLang="ru-RU" sz="2800" dirty="0">
                <a:latin typeface="Calibri" panose="020F0502020204030204" pitchFamily="34" charset="0"/>
              </a:rPr>
              <a:t>действует </a:t>
            </a:r>
            <a:r>
              <a:rPr lang="ru-RU" altLang="ru-RU" sz="2800" dirty="0" smtClean="0">
                <a:latin typeface="Calibri" panose="020F0502020204030204" pitchFamily="34" charset="0"/>
              </a:rPr>
              <a:t>научно-исследовательский комплекс экспериментальных </a:t>
            </a:r>
            <a:r>
              <a:rPr lang="ru-RU" altLang="ru-RU" sz="2800" dirty="0">
                <a:latin typeface="Calibri" panose="020F0502020204030204" pitchFamily="34" charset="0"/>
              </a:rPr>
              <a:t>установок.</a:t>
            </a:r>
          </a:p>
          <a:p>
            <a:pPr marL="285750" indent="-285750" algn="just">
              <a:buClr>
                <a:srgbClr val="002060"/>
              </a:buClr>
              <a:buFont typeface="Wingdings" panose="05000000000000000000" pitchFamily="2" charset="2"/>
              <a:buChar char="§"/>
            </a:pPr>
            <a:endParaRPr lang="ru-RU" alt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3050" y="3935450"/>
            <a:ext cx="2625133" cy="26251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48" y="216568"/>
            <a:ext cx="6081050" cy="275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40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Глубина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TM04033923[[fn=Глубина]]</Template>
  <TotalTime>161</TotalTime>
  <Words>590</Words>
  <Application>Microsoft Office PowerPoint</Application>
  <PresentationFormat>Произвольный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Глубина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Объем крупнейших эндаументов  университетов США, 2013 год (млрд. $)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User</cp:lastModifiedBy>
  <cp:revision>21</cp:revision>
  <dcterms:created xsi:type="dcterms:W3CDTF">2015-11-19T17:14:18Z</dcterms:created>
  <dcterms:modified xsi:type="dcterms:W3CDTF">2015-11-22T15:47:39Z</dcterms:modified>
</cp:coreProperties>
</file>